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1" r:id="rId7"/>
    <p:sldId id="262" r:id="rId8"/>
    <p:sldId id="260"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9489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46633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2AF82-D0F3-4EEC-81ED-98E647FF3947}"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115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2791401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2AF82-D0F3-4EEC-81ED-98E647FF3947}"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424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0734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556705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9102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412729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F7704-F4A1-48DD-B564-B55F3A5257F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220982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90914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F7704-F4A1-48DD-B564-B55F3A5257F5}"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170840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6F7704-F4A1-48DD-B564-B55F3A5257F5}" type="datetimeFigureOut">
              <a:rPr lang="en-IN" smtClean="0"/>
              <a:t>24-02-2023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40556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F7704-F4A1-48DD-B564-B55F3A5257F5}" type="datetimeFigureOut">
              <a:rPr lang="en-IN" smtClean="0"/>
              <a:t>24-02-2023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207105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21764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6F7704-F4A1-48DD-B564-B55F3A5257F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2AF82-D0F3-4EEC-81ED-98E647FF3947}" type="slidenum">
              <a:rPr lang="en-IN" smtClean="0"/>
              <a:t>‹#›</a:t>
            </a:fld>
            <a:endParaRPr lang="en-IN"/>
          </a:p>
        </p:txBody>
      </p:sp>
    </p:spTree>
    <p:extLst>
      <p:ext uri="{BB962C8B-B14F-4D97-AF65-F5344CB8AC3E}">
        <p14:creationId xmlns:p14="http://schemas.microsoft.com/office/powerpoint/2010/main" val="356797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06F7704-F4A1-48DD-B564-B55F3A5257F5}" type="datetimeFigureOut">
              <a:rPr lang="en-IN" smtClean="0"/>
              <a:t>24-02-2023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62AF82-D0F3-4EEC-81ED-98E647FF3947}" type="slidenum">
              <a:rPr lang="en-IN" smtClean="0"/>
              <a:t>‹#›</a:t>
            </a:fld>
            <a:endParaRPr lang="en-IN"/>
          </a:p>
        </p:txBody>
      </p:sp>
    </p:spTree>
    <p:extLst>
      <p:ext uri="{BB962C8B-B14F-4D97-AF65-F5344CB8AC3E}">
        <p14:creationId xmlns:p14="http://schemas.microsoft.com/office/powerpoint/2010/main" val="3402331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F27CE-E617-28C2-ABE7-19AA84DCB7C2}"/>
              </a:ext>
            </a:extLst>
          </p:cNvPr>
          <p:cNvSpPr>
            <a:spLocks noGrp="1"/>
          </p:cNvSpPr>
          <p:nvPr>
            <p:ph type="ctrTitle"/>
          </p:nvPr>
        </p:nvSpPr>
        <p:spPr>
          <a:xfrm>
            <a:off x="1772411" y="3845859"/>
            <a:ext cx="9047989" cy="1326687"/>
          </a:xfrm>
        </p:spPr>
        <p:txBody>
          <a:bodyPr>
            <a:normAutofit fontScale="90000"/>
          </a:bodyPr>
          <a:lstStyle/>
          <a:p>
            <a:pPr algn="ctr"/>
            <a:r>
              <a:rPr lang="en-US" sz="3200" b="1" dirty="0"/>
              <a:t> </a:t>
            </a:r>
            <a:r>
              <a:rPr lang="en-US" sz="4800" b="1" dirty="0"/>
              <a:t>BUDGET WEBINAR</a:t>
            </a:r>
            <a:br>
              <a:rPr lang="en-US" sz="3200" b="1" dirty="0"/>
            </a:br>
            <a:r>
              <a:rPr lang="en-US" sz="3200" b="1" dirty="0"/>
              <a:t> </a:t>
            </a:r>
            <a:r>
              <a:rPr lang="en-US" sz="3600" b="1" dirty="0"/>
              <a:t>Teachers for EMRS </a:t>
            </a:r>
            <a:endParaRPr lang="en-IN" sz="3600" b="1" dirty="0"/>
          </a:p>
        </p:txBody>
      </p:sp>
      <p:pic>
        <p:nvPicPr>
          <p:cNvPr id="7" name="Picture 6">
            <a:extLst>
              <a:ext uri="{FF2B5EF4-FFF2-40B4-BE49-F238E27FC236}">
                <a16:creationId xmlns:a16="http://schemas.microsoft.com/office/drawing/2014/main" id="{67137C71-C116-2757-9998-57A385F423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1315" y="2057456"/>
            <a:ext cx="1909369" cy="1909369"/>
          </a:xfrm>
          <a:prstGeom prst="rect">
            <a:avLst/>
          </a:prstGeom>
        </p:spPr>
      </p:pic>
      <p:pic>
        <p:nvPicPr>
          <p:cNvPr id="11" name="Picture 10">
            <a:extLst>
              <a:ext uri="{FF2B5EF4-FFF2-40B4-BE49-F238E27FC236}">
                <a16:creationId xmlns:a16="http://schemas.microsoft.com/office/drawing/2014/main" id="{6791320E-C5C2-6AD3-13CE-B996EF272913}"/>
              </a:ext>
            </a:extLst>
          </p:cNvPr>
          <p:cNvPicPr>
            <a:picLocks noChangeAspect="1"/>
          </p:cNvPicPr>
          <p:nvPr/>
        </p:nvPicPr>
        <p:blipFill rotWithShape="1">
          <a:blip r:embed="rId3">
            <a:extLst>
              <a:ext uri="{28A0092B-C50C-407E-A947-70E740481C1C}">
                <a14:useLocalDpi xmlns:a14="http://schemas.microsoft.com/office/drawing/2010/main" val="0"/>
              </a:ext>
            </a:extLst>
          </a:blip>
          <a:srcRect l="14715" r="17418" b="43971"/>
          <a:stretch/>
        </p:blipFill>
        <p:spPr>
          <a:xfrm>
            <a:off x="6010655" y="201283"/>
            <a:ext cx="1779461" cy="827173"/>
          </a:xfrm>
          <a:prstGeom prst="rect">
            <a:avLst/>
          </a:prstGeom>
        </p:spPr>
      </p:pic>
      <p:pic>
        <p:nvPicPr>
          <p:cNvPr id="13" name="Picture 12">
            <a:extLst>
              <a:ext uri="{FF2B5EF4-FFF2-40B4-BE49-F238E27FC236}">
                <a16:creationId xmlns:a16="http://schemas.microsoft.com/office/drawing/2014/main" id="{4ACCBA83-8AD1-BDCE-ACEF-5525D6CFB0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1797" y="201283"/>
            <a:ext cx="1448378" cy="827174"/>
          </a:xfrm>
          <a:prstGeom prst="rect">
            <a:avLst/>
          </a:prstGeom>
        </p:spPr>
      </p:pic>
      <p:cxnSp>
        <p:nvCxnSpPr>
          <p:cNvPr id="15" name="Straight Connector 14">
            <a:extLst>
              <a:ext uri="{FF2B5EF4-FFF2-40B4-BE49-F238E27FC236}">
                <a16:creationId xmlns:a16="http://schemas.microsoft.com/office/drawing/2014/main" id="{F4D1FB77-D789-10C9-E7D9-004A54845486}"/>
              </a:ext>
            </a:extLst>
          </p:cNvPr>
          <p:cNvCxnSpPr/>
          <p:nvPr/>
        </p:nvCxnSpPr>
        <p:spPr>
          <a:xfrm>
            <a:off x="6071615" y="178893"/>
            <a:ext cx="0" cy="1003731"/>
          </a:xfrm>
          <a:prstGeom prst="line">
            <a:avLst/>
          </a:prstGeom>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1F0E094-D643-5E79-1369-0217BB1793CB}"/>
              </a:ext>
            </a:extLst>
          </p:cNvPr>
          <p:cNvSpPr txBox="1"/>
          <p:nvPr/>
        </p:nvSpPr>
        <p:spPr>
          <a:xfrm>
            <a:off x="2638043" y="1455058"/>
            <a:ext cx="8285989" cy="369332"/>
          </a:xfrm>
          <a:prstGeom prst="rect">
            <a:avLst/>
          </a:prstGeom>
          <a:noFill/>
        </p:spPr>
        <p:txBody>
          <a:bodyPr wrap="square">
            <a:spAutoFit/>
          </a:bodyPr>
          <a:lstStyle/>
          <a:p>
            <a:r>
              <a:rPr lang="en-US" b="1" dirty="0"/>
              <a:t>National Education Society for Tribal Students (NESTS), New Delhi</a:t>
            </a:r>
          </a:p>
        </p:txBody>
      </p:sp>
    </p:spTree>
    <p:extLst>
      <p:ext uri="{BB962C8B-B14F-4D97-AF65-F5344CB8AC3E}">
        <p14:creationId xmlns:p14="http://schemas.microsoft.com/office/powerpoint/2010/main" val="397674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59802B-5597-2862-0DD5-70EB3F8F1AF9}"/>
              </a:ext>
            </a:extLst>
          </p:cNvPr>
          <p:cNvGraphicFramePr>
            <a:graphicFrameLocks noGrp="1"/>
          </p:cNvGraphicFramePr>
          <p:nvPr>
            <p:extLst>
              <p:ext uri="{D42A27DB-BD31-4B8C-83A1-F6EECF244321}">
                <p14:modId xmlns:p14="http://schemas.microsoft.com/office/powerpoint/2010/main" val="1183796681"/>
              </p:ext>
            </p:extLst>
          </p:nvPr>
        </p:nvGraphicFramePr>
        <p:xfrm>
          <a:off x="1634646" y="1271020"/>
          <a:ext cx="10252554" cy="5189792"/>
        </p:xfrm>
        <a:graphic>
          <a:graphicData uri="http://schemas.openxmlformats.org/drawingml/2006/table">
            <a:tbl>
              <a:tblPr firstRow="1" firstCol="1" lastRow="1" lastCol="1" bandRow="1" bandCol="1">
                <a:tableStyleId>{69012ECD-51FC-41F1-AA8D-1B2483CD663E}</a:tableStyleId>
              </a:tblPr>
              <a:tblGrid>
                <a:gridCol w="908138">
                  <a:extLst>
                    <a:ext uri="{9D8B030D-6E8A-4147-A177-3AD203B41FA5}">
                      <a16:colId xmlns:a16="http://schemas.microsoft.com/office/drawing/2014/main" val="4105814371"/>
                    </a:ext>
                  </a:extLst>
                </a:gridCol>
                <a:gridCol w="2254684">
                  <a:extLst>
                    <a:ext uri="{9D8B030D-6E8A-4147-A177-3AD203B41FA5}">
                      <a16:colId xmlns:a16="http://schemas.microsoft.com/office/drawing/2014/main" val="2026055812"/>
                    </a:ext>
                  </a:extLst>
                </a:gridCol>
                <a:gridCol w="3525271">
                  <a:extLst>
                    <a:ext uri="{9D8B030D-6E8A-4147-A177-3AD203B41FA5}">
                      <a16:colId xmlns:a16="http://schemas.microsoft.com/office/drawing/2014/main" val="3238514092"/>
                    </a:ext>
                  </a:extLst>
                </a:gridCol>
                <a:gridCol w="3564461">
                  <a:extLst>
                    <a:ext uri="{9D8B030D-6E8A-4147-A177-3AD203B41FA5}">
                      <a16:colId xmlns:a16="http://schemas.microsoft.com/office/drawing/2014/main" val="3560834279"/>
                    </a:ext>
                  </a:extLst>
                </a:gridCol>
              </a:tblGrid>
              <a:tr h="590558">
                <a:tc>
                  <a:txBody>
                    <a:bodyPr/>
                    <a:lstStyle/>
                    <a:p>
                      <a:pPr marL="133350" marR="113030" indent="15875">
                        <a:spcBef>
                          <a:spcPts val="750"/>
                        </a:spcBef>
                        <a:spcAft>
                          <a:spcPts val="0"/>
                        </a:spcAft>
                      </a:pPr>
                      <a:r>
                        <a:rPr lang="en-US" sz="1600" dirty="0">
                          <a:effectLst/>
                        </a:rPr>
                        <a:t>Sl.</a:t>
                      </a:r>
                      <a:r>
                        <a:rPr lang="en-US" sz="1600" spc="-260" dirty="0">
                          <a:effectLst/>
                        </a:rPr>
                        <a:t> </a:t>
                      </a:r>
                      <a:r>
                        <a:rPr lang="en-US" sz="1600" dirty="0">
                          <a:effectLst/>
                        </a:rPr>
                        <a:t>No</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a:spcBef>
                          <a:spcPts val="5"/>
                        </a:spcBef>
                      </a:pPr>
                      <a:r>
                        <a:rPr lang="en-US" sz="1600" dirty="0">
                          <a:effectLst/>
                        </a:rPr>
                        <a:t> </a:t>
                      </a:r>
                      <a:endParaRPr lang="en-IN" sz="1600" dirty="0">
                        <a:effectLst/>
                      </a:endParaRPr>
                    </a:p>
                    <a:p>
                      <a:pPr marL="452120" marR="450215" algn="ctr">
                        <a:spcAft>
                          <a:spcPts val="0"/>
                        </a:spcAft>
                      </a:pPr>
                      <a:r>
                        <a:rPr lang="en-US" sz="1600" dirty="0">
                          <a:effectLst/>
                        </a:rPr>
                        <a:t>Name</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92075" marR="91440" algn="ctr">
                        <a:spcBef>
                          <a:spcPts val="5"/>
                        </a:spcBef>
                        <a:spcAft>
                          <a:spcPts val="0"/>
                        </a:spcAft>
                      </a:pPr>
                      <a:r>
                        <a:rPr lang="en-US" sz="1600" dirty="0">
                          <a:effectLst/>
                        </a:rPr>
                        <a:t>Designation</a:t>
                      </a:r>
                      <a:endParaRPr lang="en-IN" sz="1600" dirty="0">
                        <a:effectLst/>
                      </a:endParaRPr>
                    </a:p>
                    <a:p>
                      <a:pPr marL="93345" marR="91440" algn="ctr">
                        <a:spcAft>
                          <a:spcPts val="0"/>
                        </a:spcAft>
                      </a:pPr>
                      <a:r>
                        <a:rPr lang="en-US" sz="1600" dirty="0">
                          <a:effectLst/>
                        </a:rPr>
                        <a:t>(in</a:t>
                      </a:r>
                      <a:r>
                        <a:rPr lang="en-US" sz="1600" spc="-10" dirty="0">
                          <a:effectLst/>
                        </a:rPr>
                        <a:t> </a:t>
                      </a:r>
                      <a:r>
                        <a:rPr lang="en-US" sz="1600" dirty="0">
                          <a:effectLst/>
                        </a:rPr>
                        <a:t>case</a:t>
                      </a:r>
                      <a:r>
                        <a:rPr lang="en-US" sz="1600" spc="-5" dirty="0">
                          <a:effectLst/>
                        </a:rPr>
                        <a:t> </a:t>
                      </a:r>
                      <a:r>
                        <a:rPr lang="en-US" sz="1600" dirty="0">
                          <a:effectLst/>
                        </a:rPr>
                        <a:t>of</a:t>
                      </a:r>
                      <a:r>
                        <a:rPr lang="en-US" sz="1600" spc="-10" dirty="0">
                          <a:effectLst/>
                        </a:rPr>
                        <a:t> </a:t>
                      </a:r>
                      <a:r>
                        <a:rPr lang="en-US" sz="1600" dirty="0">
                          <a:effectLst/>
                        </a:rPr>
                        <a:t>retired</a:t>
                      </a:r>
                      <a:r>
                        <a:rPr lang="en-US" sz="1600" spc="-5" dirty="0">
                          <a:effectLst/>
                        </a:rPr>
                        <a:t> </a:t>
                      </a:r>
                      <a:r>
                        <a:rPr lang="en-US" sz="1600" dirty="0">
                          <a:effectLst/>
                        </a:rPr>
                        <a:t>person,</a:t>
                      </a:r>
                      <a:r>
                        <a:rPr lang="en-US" sz="1600" spc="-5" dirty="0">
                          <a:effectLst/>
                        </a:rPr>
                        <a:t> </a:t>
                      </a:r>
                      <a:r>
                        <a:rPr lang="en-US" sz="1600" dirty="0">
                          <a:effectLst/>
                        </a:rPr>
                        <a:t>position</a:t>
                      </a:r>
                      <a:endParaRPr lang="en-IN" sz="1600" dirty="0">
                        <a:effectLst/>
                      </a:endParaRPr>
                    </a:p>
                    <a:p>
                      <a:pPr marL="91440" marR="91440" algn="ctr">
                        <a:lnSpc>
                          <a:spcPts val="1355"/>
                        </a:lnSpc>
                        <a:spcBef>
                          <a:spcPts val="25"/>
                        </a:spcBef>
                        <a:spcAft>
                          <a:spcPts val="0"/>
                        </a:spcAft>
                      </a:pPr>
                      <a:r>
                        <a:rPr lang="en-US" sz="1600" dirty="0">
                          <a:effectLst/>
                        </a:rPr>
                        <a:t>from</a:t>
                      </a:r>
                      <a:r>
                        <a:rPr lang="en-US" sz="1600" spc="-25" dirty="0">
                          <a:effectLst/>
                        </a:rPr>
                        <a:t> </a:t>
                      </a:r>
                      <a:r>
                        <a:rPr lang="en-US" sz="1600" dirty="0">
                          <a:effectLst/>
                        </a:rPr>
                        <a:t>which</a:t>
                      </a:r>
                      <a:r>
                        <a:rPr lang="en-US" sz="1600" spc="-20" dirty="0">
                          <a:effectLst/>
                        </a:rPr>
                        <a:t> </a:t>
                      </a:r>
                      <a:r>
                        <a:rPr lang="en-US" sz="1600" dirty="0">
                          <a:effectLst/>
                        </a:rPr>
                        <a:t>retired)</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a:spcBef>
                          <a:spcPts val="5"/>
                        </a:spcBef>
                      </a:pPr>
                      <a:r>
                        <a:rPr lang="en-US" sz="1600" dirty="0">
                          <a:effectLst/>
                        </a:rPr>
                        <a:t> </a:t>
                      </a:r>
                      <a:endParaRPr lang="en-IN" sz="1600" dirty="0">
                        <a:effectLst/>
                      </a:endParaRPr>
                    </a:p>
                    <a:p>
                      <a:pPr marL="717550"/>
                      <a:r>
                        <a:rPr lang="en-US" sz="1600" dirty="0">
                          <a:effectLst/>
                        </a:rPr>
                        <a:t>Sub-Theme</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301396666"/>
                  </a:ext>
                </a:extLst>
              </a:tr>
              <a:tr h="607449">
                <a:tc>
                  <a:txBody>
                    <a:bodyPr/>
                    <a:lstStyle/>
                    <a:p>
                      <a:pPr marL="7620" algn="ctr">
                        <a:lnSpc>
                          <a:spcPct val="150000"/>
                        </a:lnSpc>
                        <a:spcBef>
                          <a:spcPts val="750"/>
                        </a:spcBef>
                        <a:spcAft>
                          <a:spcPts val="0"/>
                        </a:spcAft>
                      </a:pPr>
                      <a:r>
                        <a:rPr lang="en-US" sz="1600" b="0" dirty="0">
                          <a:effectLst/>
                        </a:rPr>
                        <a:t>7</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indent="0">
                        <a:lnSpc>
                          <a:spcPct val="150000"/>
                        </a:lnSpc>
                        <a:spcBef>
                          <a:spcPts val="750"/>
                        </a:spcBef>
                        <a:spcAft>
                          <a:spcPts val="0"/>
                        </a:spcAft>
                      </a:pPr>
                      <a:r>
                        <a:rPr lang="en-US" sz="1600" b="0" dirty="0" err="1">
                          <a:effectLst/>
                        </a:rPr>
                        <a:t>Mr.Pragyan</a:t>
                      </a:r>
                      <a:r>
                        <a:rPr lang="en-US" sz="1600" b="0" spc="-5" dirty="0">
                          <a:effectLst/>
                        </a:rPr>
                        <a:t> </a:t>
                      </a:r>
                      <a:r>
                        <a:rPr lang="en-US" sz="1600" b="0" dirty="0" err="1">
                          <a:effectLst/>
                        </a:rPr>
                        <a:t>Sheth</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92075" marR="91440" algn="l">
                        <a:lnSpc>
                          <a:spcPct val="150000"/>
                        </a:lnSpc>
                        <a:spcBef>
                          <a:spcPts val="750"/>
                        </a:spcBef>
                        <a:spcAft>
                          <a:spcPts val="0"/>
                        </a:spcAft>
                      </a:pPr>
                      <a:r>
                        <a:rPr lang="en-US" sz="1600" b="0" dirty="0">
                          <a:effectLst/>
                        </a:rPr>
                        <a:t>EMRS</a:t>
                      </a:r>
                      <a:r>
                        <a:rPr lang="en-US" sz="1600" b="0" spc="-5" dirty="0">
                          <a:effectLst/>
                        </a:rPr>
                        <a:t> </a:t>
                      </a:r>
                      <a:r>
                        <a:rPr lang="en-US" sz="1600" b="0" dirty="0">
                          <a:effectLst/>
                        </a:rPr>
                        <a:t>Society-</a:t>
                      </a:r>
                      <a:r>
                        <a:rPr lang="en-US" sz="1600" b="0" spc="-5" dirty="0">
                          <a:effectLst/>
                        </a:rPr>
                        <a:t> </a:t>
                      </a:r>
                      <a:r>
                        <a:rPr lang="en-US" sz="1600" b="0" dirty="0">
                          <a:effectLst/>
                        </a:rPr>
                        <a:t>Chhattisgarh</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marR="62230" algn="l">
                        <a:lnSpc>
                          <a:spcPct val="150000"/>
                        </a:lnSpc>
                        <a:spcAft>
                          <a:spcPts val="0"/>
                        </a:spcAft>
                      </a:pPr>
                      <a:r>
                        <a:rPr lang="en-US" sz="1600" b="0" dirty="0">
                          <a:effectLst/>
                        </a:rPr>
                        <a:t>Day</a:t>
                      </a:r>
                      <a:r>
                        <a:rPr lang="en-US" sz="1600" b="0" spc="-45" dirty="0">
                          <a:effectLst/>
                        </a:rPr>
                        <a:t> </a:t>
                      </a:r>
                      <a:r>
                        <a:rPr lang="en-US" sz="1600" b="0" dirty="0">
                          <a:effectLst/>
                        </a:rPr>
                        <a:t>to</a:t>
                      </a:r>
                      <a:r>
                        <a:rPr lang="en-US" sz="1600" b="0" spc="-40" dirty="0">
                          <a:effectLst/>
                        </a:rPr>
                        <a:t> </a:t>
                      </a:r>
                      <a:r>
                        <a:rPr lang="en-US" sz="1600" b="0" dirty="0">
                          <a:effectLst/>
                        </a:rPr>
                        <a:t>Day</a:t>
                      </a:r>
                      <a:r>
                        <a:rPr lang="en-US" sz="1600" b="0" spc="-40" dirty="0">
                          <a:effectLst/>
                        </a:rPr>
                        <a:t> </a:t>
                      </a:r>
                      <a:r>
                        <a:rPr lang="en-US" sz="1600" b="0" dirty="0">
                          <a:effectLst/>
                        </a:rPr>
                        <a:t>Issues</a:t>
                      </a:r>
                      <a:r>
                        <a:rPr lang="en-US" sz="1600" b="0" spc="-40" dirty="0">
                          <a:effectLst/>
                        </a:rPr>
                        <a:t> </a:t>
                      </a:r>
                      <a:r>
                        <a:rPr lang="en-US" sz="1600" b="0" dirty="0">
                          <a:effectLst/>
                        </a:rPr>
                        <a:t>and</a:t>
                      </a:r>
                      <a:r>
                        <a:rPr lang="en-US" sz="1600" b="0" spc="-35" dirty="0">
                          <a:effectLst/>
                        </a:rPr>
                        <a:t> </a:t>
                      </a:r>
                      <a:r>
                        <a:rPr lang="en-US" sz="1600" b="0" dirty="0">
                          <a:effectLst/>
                        </a:rPr>
                        <a:t>challenges </a:t>
                      </a:r>
                      <a:r>
                        <a:rPr lang="en-US" sz="1600" b="0" spc="-260" dirty="0">
                          <a:effectLst/>
                        </a:rPr>
                        <a:t> </a:t>
                      </a:r>
                      <a:r>
                        <a:rPr lang="en-US" sz="1600" b="0" dirty="0">
                          <a:effectLst/>
                        </a:rPr>
                        <a:t>in</a:t>
                      </a:r>
                      <a:r>
                        <a:rPr lang="en-US" sz="1600" b="0" spc="-5" dirty="0">
                          <a:effectLst/>
                        </a:rPr>
                        <a:t> </a:t>
                      </a:r>
                      <a:r>
                        <a:rPr lang="en-US" sz="1600" b="0" dirty="0">
                          <a:effectLst/>
                        </a:rPr>
                        <a:t>managing EMRS</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3288836639"/>
                  </a:ext>
                </a:extLst>
              </a:tr>
              <a:tr h="642237">
                <a:tc>
                  <a:txBody>
                    <a:bodyPr/>
                    <a:lstStyle/>
                    <a:p>
                      <a:pPr marL="7620" algn="ctr">
                        <a:lnSpc>
                          <a:spcPct val="150000"/>
                        </a:lnSpc>
                        <a:spcBef>
                          <a:spcPts val="745"/>
                        </a:spcBef>
                        <a:spcAft>
                          <a:spcPts val="0"/>
                        </a:spcAft>
                      </a:pPr>
                      <a:r>
                        <a:rPr lang="en-US" sz="1600" b="0">
                          <a:effectLst/>
                        </a:rPr>
                        <a:t>8</a:t>
                      </a:r>
                      <a:endParaRPr lang="en-IN" sz="1600" b="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indent="0">
                        <a:lnSpc>
                          <a:spcPct val="150000"/>
                        </a:lnSpc>
                        <a:spcBef>
                          <a:spcPts val="745"/>
                        </a:spcBef>
                        <a:spcAft>
                          <a:spcPts val="0"/>
                        </a:spcAft>
                      </a:pPr>
                      <a:r>
                        <a:rPr lang="en-US" sz="1600" b="0" dirty="0">
                          <a:effectLst/>
                        </a:rPr>
                        <a:t>Smt. Nayana Gunde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92075" marR="91440" algn="l">
                        <a:lnSpc>
                          <a:spcPct val="150000"/>
                        </a:lnSpc>
                        <a:spcBef>
                          <a:spcPts val="745"/>
                        </a:spcBef>
                        <a:spcAft>
                          <a:spcPts val="0"/>
                        </a:spcAft>
                      </a:pPr>
                      <a:r>
                        <a:rPr lang="en-US" sz="1600" b="0" dirty="0">
                          <a:effectLst/>
                        </a:rPr>
                        <a:t>Commissioner Tribal development Dept Maharashtra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marR="62865" algn="l">
                        <a:lnSpc>
                          <a:spcPct val="150000"/>
                        </a:lnSpc>
                        <a:spcAft>
                          <a:spcPts val="0"/>
                        </a:spcAft>
                        <a:tabLst>
                          <a:tab pos="1045845" algn="l"/>
                          <a:tab pos="1903730" algn="l"/>
                        </a:tabLst>
                      </a:pPr>
                      <a:r>
                        <a:rPr lang="en-US" sz="1600" b="0" dirty="0">
                          <a:effectLst/>
                        </a:rPr>
                        <a:t>Retaining teachers in remote areas .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2126210542"/>
                  </a:ext>
                </a:extLst>
              </a:tr>
              <a:tr h="928568">
                <a:tc>
                  <a:txBody>
                    <a:bodyPr/>
                    <a:lstStyle/>
                    <a:p>
                      <a:pPr>
                        <a:lnSpc>
                          <a:spcPct val="150000"/>
                        </a:lnSpc>
                        <a:spcBef>
                          <a:spcPts val="5"/>
                        </a:spcBef>
                      </a:pPr>
                      <a:r>
                        <a:rPr lang="en-US" sz="1600" b="0" dirty="0">
                          <a:effectLst/>
                        </a:rPr>
                        <a:t> </a:t>
                      </a:r>
                      <a:endParaRPr lang="en-IN" sz="1600" b="0" dirty="0">
                        <a:effectLst/>
                      </a:endParaRPr>
                    </a:p>
                    <a:p>
                      <a:pPr marL="7620" algn="ctr">
                        <a:lnSpc>
                          <a:spcPct val="150000"/>
                        </a:lnSpc>
                      </a:pPr>
                      <a:r>
                        <a:rPr lang="en-US" sz="1600" b="0" dirty="0">
                          <a:effectLst/>
                        </a:rPr>
                        <a:t>9</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marR="205740" indent="0" algn="l">
                        <a:lnSpc>
                          <a:spcPct val="150000"/>
                        </a:lnSpc>
                        <a:spcBef>
                          <a:spcPts val="725"/>
                        </a:spcBef>
                        <a:spcAft>
                          <a:spcPts val="0"/>
                        </a:spcAft>
                      </a:pPr>
                      <a:r>
                        <a:rPr lang="en-US" sz="1600" b="0" dirty="0">
                          <a:effectLst/>
                        </a:rPr>
                        <a:t>Ms. Anju </a:t>
                      </a:r>
                      <a:r>
                        <a:rPr lang="en-US" sz="1600" b="0" dirty="0" err="1">
                          <a:effectLst/>
                        </a:rPr>
                        <a:t>Kauwr</a:t>
                      </a:r>
                      <a:r>
                        <a:rPr lang="en-US" sz="1600" b="0" dirty="0">
                          <a:effectLst/>
                        </a:rPr>
                        <a:t> </a:t>
                      </a:r>
                      <a:r>
                        <a:rPr lang="en-US" sz="1600" b="0" dirty="0" err="1">
                          <a:effectLst/>
                        </a:rPr>
                        <a:t>Chazot</a:t>
                      </a:r>
                      <a:r>
                        <a:rPr lang="en-US" sz="1600" b="0" dirty="0">
                          <a:effectLst/>
                        </a:rPr>
                        <a:t>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marR="96520" indent="0" algn="l">
                        <a:lnSpc>
                          <a:spcPct val="150000"/>
                        </a:lnSpc>
                        <a:spcBef>
                          <a:spcPts val="725"/>
                        </a:spcBef>
                        <a:spcAft>
                          <a:spcPts val="0"/>
                        </a:spcAft>
                      </a:pPr>
                      <a:r>
                        <a:rPr lang="en-US" sz="1600" b="0" dirty="0">
                          <a:effectLst/>
                        </a:rPr>
                        <a:t>Director and Founder-Mahatma Gandhi  International School,  Ahmedabad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marR="62230" algn="l">
                        <a:lnSpc>
                          <a:spcPct val="150000"/>
                        </a:lnSpc>
                        <a:spcAft>
                          <a:spcPts val="0"/>
                        </a:spcAft>
                        <a:tabLst>
                          <a:tab pos="927735" algn="l"/>
                          <a:tab pos="1635760" algn="l"/>
                        </a:tabLst>
                      </a:pPr>
                      <a:r>
                        <a:rPr lang="en-US" sz="1600" b="0" dirty="0">
                          <a:effectLst/>
                        </a:rPr>
                        <a:t>Pedagogy for tribal students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1137611370"/>
                  </a:ext>
                </a:extLst>
              </a:tr>
              <a:tr h="607449">
                <a:tc>
                  <a:txBody>
                    <a:bodyPr/>
                    <a:lstStyle/>
                    <a:p>
                      <a:pPr marL="7620" algn="ctr">
                        <a:lnSpc>
                          <a:spcPct val="150000"/>
                        </a:lnSpc>
                      </a:pPr>
                      <a:r>
                        <a:rPr lang="en-US" sz="1600" b="0" dirty="0">
                          <a:effectLst/>
                        </a:rPr>
                        <a:t>10</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marR="183515" indent="0" algn="l">
                        <a:lnSpc>
                          <a:spcPct val="150000"/>
                        </a:lnSpc>
                        <a:spcBef>
                          <a:spcPts val="720"/>
                        </a:spcBef>
                        <a:spcAft>
                          <a:spcPts val="0"/>
                        </a:spcAft>
                      </a:pPr>
                      <a:r>
                        <a:rPr lang="en-US" sz="1600" b="0" dirty="0">
                          <a:effectLst/>
                        </a:rPr>
                        <a:t>Sh. Samir </a:t>
                      </a:r>
                      <a:r>
                        <a:rPr lang="en-US" sz="1600" b="0" dirty="0" err="1">
                          <a:effectLst/>
                        </a:rPr>
                        <a:t>Murasing</a:t>
                      </a:r>
                      <a:r>
                        <a:rPr lang="en-US" sz="1600" b="0" dirty="0">
                          <a:effectLst/>
                        </a:rPr>
                        <a:t>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marR="116205" indent="0" algn="l">
                        <a:lnSpc>
                          <a:spcPct val="150000"/>
                        </a:lnSpc>
                        <a:spcAft>
                          <a:spcPts val="0"/>
                        </a:spcAft>
                      </a:pPr>
                      <a:r>
                        <a:rPr lang="en-US" sz="1600" b="0" dirty="0">
                          <a:effectLst/>
                        </a:rPr>
                        <a:t>Deputy  Director, Tribal Welfare Dept. </a:t>
                      </a:r>
                      <a:r>
                        <a:rPr lang="en-US" sz="1600" b="0">
                          <a:effectLst/>
                        </a:rPr>
                        <a:t>, Tripura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algn="l">
                        <a:lnSpc>
                          <a:spcPct val="150000"/>
                        </a:lnSpc>
                      </a:pPr>
                      <a:r>
                        <a:rPr lang="en-US" sz="1600" b="0" dirty="0">
                          <a:effectLst/>
                        </a:rPr>
                        <a:t>Challenges</a:t>
                      </a:r>
                      <a:r>
                        <a:rPr lang="en-US" sz="1600" b="0" spc="310" dirty="0">
                          <a:effectLst/>
                        </a:rPr>
                        <a:t> </a:t>
                      </a:r>
                      <a:r>
                        <a:rPr lang="en-US" sz="1600" b="0" dirty="0">
                          <a:effectLst/>
                        </a:rPr>
                        <a:t>faced  </a:t>
                      </a:r>
                      <a:r>
                        <a:rPr lang="en-US" sz="1600" b="0" spc="35" dirty="0">
                          <a:effectLst/>
                        </a:rPr>
                        <a:t> </a:t>
                      </a:r>
                      <a:r>
                        <a:rPr lang="en-US" sz="1600" b="0" dirty="0">
                          <a:effectLst/>
                        </a:rPr>
                        <a:t>by  </a:t>
                      </a:r>
                      <a:r>
                        <a:rPr lang="en-US" sz="1600" b="0" spc="35" dirty="0">
                          <a:effectLst/>
                        </a:rPr>
                        <a:t> </a:t>
                      </a:r>
                      <a:r>
                        <a:rPr lang="en-US" sz="1600" b="0" dirty="0">
                          <a:effectLst/>
                        </a:rPr>
                        <a:t>teachers</a:t>
                      </a:r>
                      <a:endParaRPr lang="en-IN" sz="1600" b="0" dirty="0">
                        <a:effectLst/>
                      </a:endParaRPr>
                    </a:p>
                    <a:p>
                      <a:pPr marL="67310" algn="l">
                        <a:lnSpc>
                          <a:spcPct val="150000"/>
                        </a:lnSpc>
                      </a:pPr>
                      <a:r>
                        <a:rPr lang="en-US" sz="1600" b="0" dirty="0">
                          <a:effectLst/>
                        </a:rPr>
                        <a:t>working</a:t>
                      </a:r>
                      <a:r>
                        <a:rPr lang="en-US" sz="1600" b="0" spc="-5" dirty="0">
                          <a:effectLst/>
                        </a:rPr>
                        <a:t> </a:t>
                      </a:r>
                      <a:r>
                        <a:rPr lang="en-US" sz="1600" b="0" dirty="0">
                          <a:effectLst/>
                        </a:rPr>
                        <a:t>in</a:t>
                      </a:r>
                      <a:r>
                        <a:rPr lang="en-US" sz="1600" b="0" spc="-5" dirty="0">
                          <a:effectLst/>
                        </a:rPr>
                        <a:t> </a:t>
                      </a:r>
                      <a:r>
                        <a:rPr lang="en-US" sz="1600" b="0" dirty="0">
                          <a:effectLst/>
                        </a:rPr>
                        <a:t>remote</a:t>
                      </a:r>
                      <a:r>
                        <a:rPr lang="en-US" sz="1600" b="0" spc="-10" dirty="0">
                          <a:effectLst/>
                        </a:rPr>
                        <a:t> </a:t>
                      </a:r>
                      <a:r>
                        <a:rPr lang="en-US" sz="1600" b="0" dirty="0">
                          <a:effectLst/>
                        </a:rPr>
                        <a:t>areas</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111801324"/>
                  </a:ext>
                </a:extLst>
              </a:tr>
              <a:tr h="450439">
                <a:tc>
                  <a:txBody>
                    <a:bodyPr/>
                    <a:lstStyle/>
                    <a:p>
                      <a:pPr marL="7620" algn="ctr">
                        <a:lnSpc>
                          <a:spcPct val="150000"/>
                        </a:lnSpc>
                        <a:spcBef>
                          <a:spcPts val="5"/>
                        </a:spcBef>
                        <a:spcAft>
                          <a:spcPts val="0"/>
                        </a:spcAft>
                      </a:pPr>
                      <a:r>
                        <a:rPr lang="en-US" sz="1600" b="0" dirty="0">
                          <a:effectLst/>
                        </a:rPr>
                        <a:t>11</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7313" indent="0" algn="l">
                        <a:lnSpc>
                          <a:spcPct val="150000"/>
                        </a:lnSpc>
                        <a:spcBef>
                          <a:spcPts val="55"/>
                        </a:spcBef>
                      </a:pPr>
                      <a:r>
                        <a:rPr lang="en-US" sz="1600" b="0" dirty="0">
                          <a:effectLst/>
                        </a:rPr>
                        <a:t>Dr. Bobby </a:t>
                      </a:r>
                      <a:r>
                        <a:rPr lang="en-US" sz="1600" b="0" dirty="0" err="1">
                          <a:effectLst/>
                        </a:rPr>
                        <a:t>Abrol</a:t>
                      </a:r>
                      <a:r>
                        <a:rPr lang="en-US" sz="1600" b="0" dirty="0">
                          <a:effectLst/>
                        </a:rPr>
                        <a:t> </a:t>
                      </a:r>
                      <a:endParaRPr lang="en-IN" sz="1600" b="0" dirty="0">
                        <a:effectLst/>
                      </a:endParaRPr>
                    </a:p>
                  </a:txBody>
                  <a:tcPr marL="0" marR="0" marT="0" marB="0"/>
                </a:tc>
                <a:tc>
                  <a:txBody>
                    <a:bodyPr/>
                    <a:lstStyle/>
                    <a:p>
                      <a:pPr marL="93980" marR="91440" algn="l">
                        <a:lnSpc>
                          <a:spcPct val="150000"/>
                        </a:lnSpc>
                        <a:spcAft>
                          <a:spcPts val="0"/>
                        </a:spcAft>
                      </a:pPr>
                      <a:r>
                        <a:rPr lang="en-US" sz="1600" b="0" dirty="0">
                          <a:effectLst/>
                        </a:rPr>
                        <a:t>Program Manager -Tata Trust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marR="57150" algn="l">
                        <a:lnSpc>
                          <a:spcPct val="150000"/>
                        </a:lnSpc>
                        <a:spcBef>
                          <a:spcPts val="740"/>
                        </a:spcBef>
                        <a:spcAft>
                          <a:spcPts val="0"/>
                        </a:spcAft>
                      </a:pPr>
                      <a:r>
                        <a:rPr lang="en-US" sz="1600" b="0" dirty="0">
                          <a:effectLst/>
                        </a:rPr>
                        <a:t>Orientation and capacity building for EMRS </a:t>
                      </a:r>
                      <a:r>
                        <a:rPr lang="en-US" sz="1600" b="0" dirty="0" err="1">
                          <a:effectLst/>
                        </a:rPr>
                        <a:t>tecahers</a:t>
                      </a:r>
                      <a:r>
                        <a:rPr lang="en-US" sz="1600" b="0" dirty="0">
                          <a:effectLst/>
                        </a:rPr>
                        <a:t>.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1552559491"/>
                  </a:ext>
                </a:extLst>
              </a:tr>
              <a:tr h="607449">
                <a:tc>
                  <a:txBody>
                    <a:bodyPr/>
                    <a:lstStyle/>
                    <a:p>
                      <a:pPr marL="7620" algn="ctr">
                        <a:lnSpc>
                          <a:spcPct val="150000"/>
                        </a:lnSpc>
                        <a:spcBef>
                          <a:spcPts val="735"/>
                        </a:spcBef>
                        <a:spcAft>
                          <a:spcPts val="0"/>
                        </a:spcAft>
                      </a:pPr>
                      <a:r>
                        <a:rPr lang="en-US" sz="1600" b="0" dirty="0">
                          <a:effectLst/>
                        </a:rPr>
                        <a:t>12</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88900" algn="l">
                        <a:lnSpc>
                          <a:spcPct val="150000"/>
                        </a:lnSpc>
                        <a:spcBef>
                          <a:spcPts val="735"/>
                        </a:spcBef>
                        <a:spcAft>
                          <a:spcPts val="0"/>
                        </a:spcAft>
                      </a:pPr>
                      <a:r>
                        <a:rPr lang="en-US" sz="1600" b="0" dirty="0">
                          <a:effectLst/>
                        </a:rPr>
                        <a:t>Sh. </a:t>
                      </a:r>
                      <a:r>
                        <a:rPr lang="en-US" sz="1600" b="0" dirty="0" err="1">
                          <a:effectLst/>
                        </a:rPr>
                        <a:t>Suryakanta</a:t>
                      </a:r>
                      <a:r>
                        <a:rPr lang="en-US" sz="1600" b="0" dirty="0">
                          <a:effectLst/>
                        </a:rPr>
                        <a:t> </a:t>
                      </a:r>
                      <a:r>
                        <a:rPr lang="en-US" sz="1600" b="0" dirty="0" err="1">
                          <a:effectLst/>
                        </a:rPr>
                        <a:t>Bariha</a:t>
                      </a:r>
                      <a:r>
                        <a:rPr lang="en-US" sz="1600" b="0" dirty="0">
                          <a:effectLst/>
                        </a:rPr>
                        <a:t>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92075" marR="91440" algn="l">
                        <a:lnSpc>
                          <a:spcPct val="150000"/>
                        </a:lnSpc>
                        <a:spcBef>
                          <a:spcPts val="735"/>
                        </a:spcBef>
                        <a:spcAft>
                          <a:spcPts val="0"/>
                        </a:spcAft>
                      </a:pPr>
                      <a:r>
                        <a:rPr lang="en-US" sz="1600" b="0" dirty="0">
                          <a:effectLst/>
                        </a:rPr>
                        <a:t>Alumni  of EMRS Odisha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67310" algn="l">
                        <a:lnSpc>
                          <a:spcPct val="150000"/>
                        </a:lnSpc>
                      </a:pPr>
                      <a:r>
                        <a:rPr lang="en-US" sz="1600" b="0" dirty="0">
                          <a:effectLst/>
                        </a:rPr>
                        <a:t>Expectation of EMRS students from teachers in residential schools. </a:t>
                      </a:r>
                      <a:endParaRPr lang="en-IN" sz="1600" b="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283615616"/>
                  </a:ext>
                </a:extLst>
              </a:tr>
            </a:tbl>
          </a:graphicData>
        </a:graphic>
      </p:graphicFrame>
      <p:sp>
        <p:nvSpPr>
          <p:cNvPr id="6" name="TextBox 5">
            <a:extLst>
              <a:ext uri="{FF2B5EF4-FFF2-40B4-BE49-F238E27FC236}">
                <a16:creationId xmlns:a16="http://schemas.microsoft.com/office/drawing/2014/main" id="{5F9FFAF6-518E-E72C-87DA-FF3F784264F9}"/>
              </a:ext>
            </a:extLst>
          </p:cNvPr>
          <p:cNvSpPr txBox="1"/>
          <p:nvPr/>
        </p:nvSpPr>
        <p:spPr>
          <a:xfrm>
            <a:off x="1719197" y="437673"/>
            <a:ext cx="3566787" cy="707886"/>
          </a:xfrm>
          <a:prstGeom prst="rect">
            <a:avLst/>
          </a:prstGeom>
          <a:noFill/>
        </p:spPr>
        <p:txBody>
          <a:bodyPr wrap="square">
            <a:spAutoFit/>
          </a:bodyPr>
          <a:lstStyle/>
          <a:p>
            <a:r>
              <a:rPr kumimoji="0" lang="en-US" sz="40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List of Experts</a:t>
            </a:r>
            <a:endParaRPr lang="en-IN" dirty="0"/>
          </a:p>
        </p:txBody>
      </p:sp>
      <p:sp>
        <p:nvSpPr>
          <p:cNvPr id="8" name="TextBox 7">
            <a:extLst>
              <a:ext uri="{FF2B5EF4-FFF2-40B4-BE49-F238E27FC236}">
                <a16:creationId xmlns:a16="http://schemas.microsoft.com/office/drawing/2014/main" id="{E318A4B8-A2A0-82A8-2AFC-DCE938F84D10}"/>
              </a:ext>
            </a:extLst>
          </p:cNvPr>
          <p:cNvSpPr txBox="1"/>
          <p:nvPr/>
        </p:nvSpPr>
        <p:spPr>
          <a:xfrm>
            <a:off x="11105367" y="606950"/>
            <a:ext cx="1086633" cy="369332"/>
          </a:xfrm>
          <a:prstGeom prst="rect">
            <a:avLst/>
          </a:prstGeom>
          <a:noFill/>
        </p:spPr>
        <p:txBody>
          <a:bodyPr wrap="square">
            <a:spAutoFit/>
          </a:bodyPr>
          <a:lstStyle/>
          <a:p>
            <a:r>
              <a:rPr kumimoji="0" lang="en-US" sz="1800" b="1"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Cntd</a:t>
            </a:r>
            <a:r>
              <a:rPr kumimoji="0" lang="en-US" sz="18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a:t>
            </a:r>
            <a:endParaRPr lang="en-IN" dirty="0"/>
          </a:p>
        </p:txBody>
      </p:sp>
    </p:spTree>
    <p:extLst>
      <p:ext uri="{BB962C8B-B14F-4D97-AF65-F5344CB8AC3E}">
        <p14:creationId xmlns:p14="http://schemas.microsoft.com/office/powerpoint/2010/main" val="214151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E6A5B-901E-EC91-9F1E-2CDB9F8AE07F}"/>
              </a:ext>
            </a:extLst>
          </p:cNvPr>
          <p:cNvSpPr>
            <a:spLocks noGrp="1"/>
          </p:cNvSpPr>
          <p:nvPr>
            <p:ph idx="1"/>
          </p:nvPr>
        </p:nvSpPr>
        <p:spPr>
          <a:xfrm>
            <a:off x="974542" y="1668810"/>
            <a:ext cx="7791505" cy="3007991"/>
          </a:xfrm>
        </p:spPr>
        <p:txBody>
          <a:bodyPr>
            <a:normAutofit/>
          </a:bodyPr>
          <a:lstStyle/>
          <a:p>
            <a:pPr marL="0" indent="0" algn="just">
              <a:buNone/>
            </a:pPr>
            <a:r>
              <a:rPr lang="en-US" sz="3200" i="1" dirty="0">
                <a:latin typeface="Bookman Old Style" panose="02050604050505020204" pitchFamily="18" charset="0"/>
              </a:rPr>
              <a:t>“You may be thinking that there are Mantras for students and parents but not for teachers. Well, who can give Mantras to teachers? They are the ones who give Mantras to society!” </a:t>
            </a:r>
            <a:endParaRPr lang="en-IN" sz="3200" i="1" dirty="0">
              <a:latin typeface="Bookman Old Style" panose="02050604050505020204" pitchFamily="18" charset="0"/>
            </a:endParaRPr>
          </a:p>
        </p:txBody>
      </p:sp>
      <p:sp>
        <p:nvSpPr>
          <p:cNvPr id="5" name="TextBox 4">
            <a:extLst>
              <a:ext uri="{FF2B5EF4-FFF2-40B4-BE49-F238E27FC236}">
                <a16:creationId xmlns:a16="http://schemas.microsoft.com/office/drawing/2014/main" id="{258A7C72-79F8-CD81-E057-CE9B185A779A}"/>
              </a:ext>
            </a:extLst>
          </p:cNvPr>
          <p:cNvSpPr txBox="1"/>
          <p:nvPr/>
        </p:nvSpPr>
        <p:spPr>
          <a:xfrm>
            <a:off x="5266944" y="4492135"/>
            <a:ext cx="4145280" cy="369332"/>
          </a:xfrm>
          <a:prstGeom prst="rect">
            <a:avLst/>
          </a:prstGeom>
          <a:noFill/>
        </p:spPr>
        <p:txBody>
          <a:bodyPr wrap="square" rtlCol="0">
            <a:spAutoFit/>
          </a:bodyPr>
          <a:lstStyle/>
          <a:p>
            <a:r>
              <a:rPr lang="en-US" sz="1800" b="1" dirty="0">
                <a:effectLst>
                  <a:outerShdw blurRad="38100" dist="38100" dir="2700000" algn="tl">
                    <a:srgbClr val="000000">
                      <a:alpha val="43137"/>
                    </a:srgbClr>
                  </a:outerShdw>
                </a:effectLst>
                <a:latin typeface="Bookman Old Style" panose="02050604050505020204" pitchFamily="18" charset="0"/>
              </a:rPr>
              <a:t>- Hon’ble PM Narendra Modi</a:t>
            </a:r>
            <a:endParaRPr lang="en-I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30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F5C43-B1A3-86E3-A63C-D4FF18E17112}"/>
              </a:ext>
            </a:extLst>
          </p:cNvPr>
          <p:cNvSpPr>
            <a:spLocks noGrp="1"/>
          </p:cNvSpPr>
          <p:nvPr>
            <p:ph type="title"/>
          </p:nvPr>
        </p:nvSpPr>
        <p:spPr>
          <a:xfrm>
            <a:off x="2422237" y="560102"/>
            <a:ext cx="8911687" cy="1280890"/>
          </a:xfrm>
        </p:spPr>
        <p:txBody>
          <a:bodyPr>
            <a:normAutofit fontScale="90000"/>
          </a:bodyPr>
          <a:lstStyle/>
          <a:p>
            <a:r>
              <a:rPr lang="en-US" sz="3600" b="1" dirty="0">
                <a:latin typeface="Cambria" panose="02040503050406030204" pitchFamily="18" charset="0"/>
              </a:rPr>
              <a:t>Staff Recruitment for</a:t>
            </a:r>
            <a:br>
              <a:rPr lang="en-US" sz="3600" b="1" dirty="0">
                <a:latin typeface="Cambria" panose="02040503050406030204" pitchFamily="18" charset="0"/>
              </a:rPr>
            </a:br>
            <a:r>
              <a:rPr lang="en-US" sz="3600" b="1" dirty="0" err="1">
                <a:latin typeface="Cambria" panose="02040503050406030204" pitchFamily="18" charset="0"/>
              </a:rPr>
              <a:t>Eklavya</a:t>
            </a:r>
            <a:r>
              <a:rPr lang="en-US" sz="3600" b="1" dirty="0">
                <a:latin typeface="Cambria" panose="02040503050406030204" pitchFamily="18" charset="0"/>
              </a:rPr>
              <a:t> Model Residential Schools (EMRS)</a:t>
            </a:r>
            <a:endParaRPr lang="en-IN" sz="3600" dirty="0"/>
          </a:p>
        </p:txBody>
      </p:sp>
      <p:sp>
        <p:nvSpPr>
          <p:cNvPr id="3" name="Content Placeholder 2">
            <a:extLst>
              <a:ext uri="{FF2B5EF4-FFF2-40B4-BE49-F238E27FC236}">
                <a16:creationId xmlns:a16="http://schemas.microsoft.com/office/drawing/2014/main" id="{B80A1F5B-F380-01B1-92C0-8899DCA3E365}"/>
              </a:ext>
            </a:extLst>
          </p:cNvPr>
          <p:cNvSpPr>
            <a:spLocks noGrp="1"/>
          </p:cNvSpPr>
          <p:nvPr>
            <p:ph idx="1"/>
          </p:nvPr>
        </p:nvSpPr>
        <p:spPr>
          <a:xfrm>
            <a:off x="2422237" y="1840992"/>
            <a:ext cx="9273604" cy="4450080"/>
          </a:xfrm>
        </p:spPr>
        <p:txBody>
          <a:bodyPr>
            <a:normAutofit fontScale="70000" lnSpcReduction="20000"/>
          </a:bodyPr>
          <a:lstStyle/>
          <a:p>
            <a:pPr algn="just">
              <a:lnSpc>
                <a:spcPct val="220000"/>
              </a:lnSpc>
            </a:pPr>
            <a:r>
              <a:rPr lang="en-US" sz="2800" dirty="0"/>
              <a:t>In 2019, Government approved setting up of </a:t>
            </a:r>
            <a:r>
              <a:rPr lang="en-US" sz="2800" b="1" dirty="0"/>
              <a:t>EMRS in every block with more than 50% ST population and at least 20,000 tribal persons</a:t>
            </a:r>
            <a:r>
              <a:rPr lang="en-US" sz="2800" dirty="0"/>
              <a:t>. </a:t>
            </a:r>
          </a:p>
          <a:p>
            <a:pPr algn="just"/>
            <a:r>
              <a:rPr lang="en-US" sz="2800" b="1" kern="1200" dirty="0"/>
              <a:t>740 EMRSs will be set up by 2025-26</a:t>
            </a:r>
            <a:r>
              <a:rPr lang="en-US" sz="2800" kern="1200" dirty="0"/>
              <a:t>, which will benefit 3.5 lakh tribal students across the country. </a:t>
            </a:r>
          </a:p>
          <a:p>
            <a:pPr algn="just"/>
            <a:r>
              <a:rPr lang="en-US" sz="2800" kern="1200" dirty="0"/>
              <a:t>Each school to get </a:t>
            </a:r>
            <a:r>
              <a:rPr lang="en-US" sz="2800" b="1" kern="1200" dirty="0"/>
              <a:t>Rs.5.23 Crores annually </a:t>
            </a:r>
            <a:r>
              <a:rPr lang="en-US" sz="2800" kern="1200" dirty="0"/>
              <a:t>for recurring expenditure @ Rs.1.09 Lakhs per student per year.</a:t>
            </a:r>
          </a:p>
          <a:p>
            <a:pPr algn="just"/>
            <a:r>
              <a:rPr lang="en-US" sz="2800" dirty="0"/>
              <a:t>EMRSs are proposed to be </a:t>
            </a:r>
            <a:r>
              <a:rPr lang="en-US" sz="2800" b="1" dirty="0"/>
              <a:t>centrally managed </a:t>
            </a:r>
            <a:r>
              <a:rPr lang="en-US" sz="2800" dirty="0"/>
              <a:t>by National Education Society for Tribal Students on the line of Navodaya </a:t>
            </a:r>
            <a:r>
              <a:rPr lang="en-US" sz="2800" dirty="0" err="1"/>
              <a:t>Vidyalayas</a:t>
            </a:r>
            <a:r>
              <a:rPr lang="en-US" sz="2800" dirty="0"/>
              <a:t>.</a:t>
            </a:r>
          </a:p>
          <a:p>
            <a:r>
              <a:rPr lang="en-US" sz="2800" dirty="0"/>
              <a:t>As on date, 690 schools have been </a:t>
            </a:r>
            <a:r>
              <a:rPr lang="en-US" dirty="0"/>
              <a:t> </a:t>
            </a:r>
            <a:r>
              <a:rPr lang="en-US" sz="2800" dirty="0"/>
              <a:t>sanctioned and </a:t>
            </a:r>
            <a:r>
              <a:rPr lang="en-US" sz="2800" b="1" dirty="0"/>
              <a:t>400 EMRSs are  functional</a:t>
            </a:r>
            <a:r>
              <a:rPr lang="en-US" sz="2800" dirty="0"/>
              <a:t> benefiting more than 1.10 lakh students.</a:t>
            </a:r>
          </a:p>
          <a:p>
            <a:r>
              <a:rPr lang="en-US" sz="2800" b="1" dirty="0"/>
              <a:t>38480 teaching and non teaching staff will be recruited </a:t>
            </a:r>
            <a:r>
              <a:rPr lang="en-US" sz="2800" dirty="0"/>
              <a:t>for 740 EMRSs.  </a:t>
            </a:r>
          </a:p>
        </p:txBody>
      </p:sp>
    </p:spTree>
    <p:extLst>
      <p:ext uri="{BB962C8B-B14F-4D97-AF65-F5344CB8AC3E}">
        <p14:creationId xmlns:p14="http://schemas.microsoft.com/office/powerpoint/2010/main" val="174693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545F-40BD-B01C-8EA7-A6AD48DA272B}"/>
              </a:ext>
            </a:extLst>
          </p:cNvPr>
          <p:cNvSpPr>
            <a:spLocks noGrp="1"/>
          </p:cNvSpPr>
          <p:nvPr>
            <p:ph type="title"/>
          </p:nvPr>
        </p:nvSpPr>
        <p:spPr>
          <a:xfrm>
            <a:off x="2166205" y="672878"/>
            <a:ext cx="9338407" cy="1280890"/>
          </a:xfrm>
        </p:spPr>
        <p:txBody>
          <a:bodyPr>
            <a:normAutofit/>
          </a:bodyPr>
          <a:lstStyle/>
          <a:p>
            <a:pPr algn="ctr"/>
            <a:r>
              <a:rPr lang="en-US" sz="4000" b="1" dirty="0">
                <a:latin typeface="Cambria" panose="02040503050406030204" pitchFamily="18" charset="0"/>
              </a:rPr>
              <a:t>Union Budget Announcement 2023-24</a:t>
            </a:r>
            <a:endParaRPr lang="en-IN" sz="4000" dirty="0"/>
          </a:p>
        </p:txBody>
      </p:sp>
      <p:sp>
        <p:nvSpPr>
          <p:cNvPr id="3" name="Content Placeholder 2">
            <a:extLst>
              <a:ext uri="{FF2B5EF4-FFF2-40B4-BE49-F238E27FC236}">
                <a16:creationId xmlns:a16="http://schemas.microsoft.com/office/drawing/2014/main" id="{05601F70-5388-43F8-2257-572FFD5A4EF8}"/>
              </a:ext>
            </a:extLst>
          </p:cNvPr>
          <p:cNvSpPr>
            <a:spLocks noGrp="1"/>
          </p:cNvSpPr>
          <p:nvPr>
            <p:ph idx="1"/>
          </p:nvPr>
        </p:nvSpPr>
        <p:spPr/>
        <p:txBody>
          <a:bodyPr/>
          <a:lstStyle/>
          <a:p>
            <a:pPr marL="0" indent="0" algn="just">
              <a:lnSpc>
                <a:spcPct val="150000"/>
              </a:lnSpc>
              <a:buNone/>
            </a:pPr>
            <a:r>
              <a:rPr lang="en-IN" sz="2800" b="1" kern="1200" dirty="0"/>
              <a:t>“Central Recruitment of Teachers for EMRSs</a:t>
            </a:r>
            <a:r>
              <a:rPr lang="en-IN" sz="2800" kern="1200" dirty="0"/>
              <a:t> – A total of 38,800 teachers and support staff shall be recruited in the next few years for the </a:t>
            </a:r>
            <a:r>
              <a:rPr lang="en-IN" sz="2800" kern="1200" dirty="0" err="1"/>
              <a:t>Eklavya</a:t>
            </a:r>
            <a:r>
              <a:rPr lang="en-IN" sz="2800" kern="1200" dirty="0"/>
              <a:t> Model Residential Schools which will benefit 3.5 lakh tribal students.”</a:t>
            </a:r>
          </a:p>
        </p:txBody>
      </p:sp>
    </p:spTree>
    <p:extLst>
      <p:ext uri="{BB962C8B-B14F-4D97-AF65-F5344CB8AC3E}">
        <p14:creationId xmlns:p14="http://schemas.microsoft.com/office/powerpoint/2010/main" val="181429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2D872-5A48-4696-2172-D5D91BF5C082}"/>
              </a:ext>
            </a:extLst>
          </p:cNvPr>
          <p:cNvSpPr>
            <a:spLocks noGrp="1"/>
          </p:cNvSpPr>
          <p:nvPr>
            <p:ph type="title"/>
          </p:nvPr>
        </p:nvSpPr>
        <p:spPr>
          <a:xfrm>
            <a:off x="2589212" y="721646"/>
            <a:ext cx="8127428" cy="777970"/>
          </a:xfrm>
        </p:spPr>
        <p:txBody>
          <a:bodyPr>
            <a:normAutofit/>
          </a:bodyPr>
          <a:lstStyle/>
          <a:p>
            <a:r>
              <a:rPr lang="en-US" sz="4000" b="1" dirty="0">
                <a:latin typeface="Cambria" panose="02040503050406030204" pitchFamily="18" charset="0"/>
              </a:rPr>
              <a:t>Mechanism of Implementation</a:t>
            </a:r>
            <a:endParaRPr lang="en-IN" sz="4000" dirty="0"/>
          </a:p>
        </p:txBody>
      </p:sp>
      <p:sp>
        <p:nvSpPr>
          <p:cNvPr id="3" name="Content Placeholder 2">
            <a:extLst>
              <a:ext uri="{FF2B5EF4-FFF2-40B4-BE49-F238E27FC236}">
                <a16:creationId xmlns:a16="http://schemas.microsoft.com/office/drawing/2014/main" id="{71D865E9-2812-E931-4193-BD3E7F127F2B}"/>
              </a:ext>
            </a:extLst>
          </p:cNvPr>
          <p:cNvSpPr>
            <a:spLocks noGrp="1"/>
          </p:cNvSpPr>
          <p:nvPr>
            <p:ph idx="1"/>
          </p:nvPr>
        </p:nvSpPr>
        <p:spPr/>
        <p:txBody>
          <a:bodyPr>
            <a:normAutofit fontScale="85000" lnSpcReduction="20000"/>
          </a:bodyPr>
          <a:lstStyle/>
          <a:p>
            <a:pPr>
              <a:lnSpc>
                <a:spcPct val="150000"/>
              </a:lnSpc>
            </a:pPr>
            <a:r>
              <a:rPr lang="en-US" sz="2400" dirty="0"/>
              <a:t>Each EMRS to have a total of 52 teaching and non-teaching staff as per CBSE norms. </a:t>
            </a:r>
          </a:p>
          <a:p>
            <a:pPr>
              <a:lnSpc>
                <a:spcPct val="150000"/>
              </a:lnSpc>
            </a:pPr>
            <a:r>
              <a:rPr lang="en-US" sz="2400" dirty="0"/>
              <a:t>38480 teaching and non teaching staff will be recruited centrally in a phased  manner.</a:t>
            </a:r>
          </a:p>
          <a:p>
            <a:pPr>
              <a:lnSpc>
                <a:spcPct val="150000"/>
              </a:lnSpc>
            </a:pPr>
            <a:r>
              <a:rPr lang="en-US" sz="2400" dirty="0"/>
              <a:t>Centralized recruitment shall be carried out through CBSE .</a:t>
            </a:r>
          </a:p>
          <a:p>
            <a:pPr>
              <a:lnSpc>
                <a:spcPct val="150000"/>
              </a:lnSpc>
            </a:pPr>
            <a:r>
              <a:rPr lang="en-US" sz="2400" dirty="0"/>
              <a:t>In the Academic Year  2023-24, about 10000 teaching and non teaching staff will be recruited for 450 schools.</a:t>
            </a:r>
          </a:p>
          <a:p>
            <a:pPr>
              <a:lnSpc>
                <a:spcPct val="150000"/>
              </a:lnSpc>
            </a:pPr>
            <a:r>
              <a:rPr lang="en-US" sz="2400" dirty="0"/>
              <a:t>Central  pay scales and service conditions for staff across all EMRSs.</a:t>
            </a:r>
          </a:p>
          <a:p>
            <a:endParaRPr lang="en-IN" dirty="0"/>
          </a:p>
        </p:txBody>
      </p:sp>
    </p:spTree>
    <p:extLst>
      <p:ext uri="{BB962C8B-B14F-4D97-AF65-F5344CB8AC3E}">
        <p14:creationId xmlns:p14="http://schemas.microsoft.com/office/powerpoint/2010/main" val="148598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E05A9-ACC5-3ED6-0E09-43B91592C78D}"/>
              </a:ext>
            </a:extLst>
          </p:cNvPr>
          <p:cNvSpPr>
            <a:spLocks noGrp="1"/>
          </p:cNvSpPr>
          <p:nvPr>
            <p:ph type="title"/>
          </p:nvPr>
        </p:nvSpPr>
        <p:spPr>
          <a:xfrm>
            <a:off x="2206752" y="665362"/>
            <a:ext cx="9387839" cy="639182"/>
          </a:xfrm>
        </p:spPr>
        <p:txBody>
          <a:bodyPr>
            <a:normAutofit fontScale="90000"/>
          </a:bodyPr>
          <a:lstStyle/>
          <a:p>
            <a:r>
              <a:rPr lang="en-US" b="1" dirty="0"/>
              <a:t>Phase-wise staff requirement </a:t>
            </a:r>
            <a:endParaRPr lang="en-IN" b="1" dirty="0"/>
          </a:p>
        </p:txBody>
      </p:sp>
      <p:graphicFrame>
        <p:nvGraphicFramePr>
          <p:cNvPr id="4" name="Content Placeholder 3">
            <a:extLst>
              <a:ext uri="{FF2B5EF4-FFF2-40B4-BE49-F238E27FC236}">
                <a16:creationId xmlns:a16="http://schemas.microsoft.com/office/drawing/2014/main" id="{8DD3963E-D589-FC39-41ED-16721B217924}"/>
              </a:ext>
            </a:extLst>
          </p:cNvPr>
          <p:cNvGraphicFramePr>
            <a:graphicFrameLocks noGrp="1"/>
          </p:cNvGraphicFramePr>
          <p:nvPr>
            <p:ph idx="1"/>
            <p:extLst>
              <p:ext uri="{D42A27DB-BD31-4B8C-83A1-F6EECF244321}">
                <p14:modId xmlns:p14="http://schemas.microsoft.com/office/powerpoint/2010/main" val="97320662"/>
              </p:ext>
            </p:extLst>
          </p:nvPr>
        </p:nvGraphicFramePr>
        <p:xfrm>
          <a:off x="2206752" y="1799948"/>
          <a:ext cx="9387839" cy="4301267"/>
        </p:xfrm>
        <a:graphic>
          <a:graphicData uri="http://schemas.openxmlformats.org/drawingml/2006/table">
            <a:tbl>
              <a:tblPr firstRow="1" firstCol="1" bandRow="1">
                <a:tableStyleId>{B301B821-A1FF-4177-AEE7-76D212191A09}</a:tableStyleId>
              </a:tblPr>
              <a:tblGrid>
                <a:gridCol w="4409201">
                  <a:extLst>
                    <a:ext uri="{9D8B030D-6E8A-4147-A177-3AD203B41FA5}">
                      <a16:colId xmlns:a16="http://schemas.microsoft.com/office/drawing/2014/main" val="3757091231"/>
                    </a:ext>
                  </a:extLst>
                </a:gridCol>
                <a:gridCol w="1265151">
                  <a:extLst>
                    <a:ext uri="{9D8B030D-6E8A-4147-A177-3AD203B41FA5}">
                      <a16:colId xmlns:a16="http://schemas.microsoft.com/office/drawing/2014/main" val="904073779"/>
                    </a:ext>
                  </a:extLst>
                </a:gridCol>
                <a:gridCol w="1247553">
                  <a:extLst>
                    <a:ext uri="{9D8B030D-6E8A-4147-A177-3AD203B41FA5}">
                      <a16:colId xmlns:a16="http://schemas.microsoft.com/office/drawing/2014/main" val="2846550928"/>
                    </a:ext>
                  </a:extLst>
                </a:gridCol>
                <a:gridCol w="1153651">
                  <a:extLst>
                    <a:ext uri="{9D8B030D-6E8A-4147-A177-3AD203B41FA5}">
                      <a16:colId xmlns:a16="http://schemas.microsoft.com/office/drawing/2014/main" val="2879005542"/>
                    </a:ext>
                  </a:extLst>
                </a:gridCol>
                <a:gridCol w="1312283">
                  <a:extLst>
                    <a:ext uri="{9D8B030D-6E8A-4147-A177-3AD203B41FA5}">
                      <a16:colId xmlns:a16="http://schemas.microsoft.com/office/drawing/2014/main" val="3468438225"/>
                    </a:ext>
                  </a:extLst>
                </a:gridCol>
              </a:tblGrid>
              <a:tr h="596980">
                <a:tc>
                  <a:txBody>
                    <a:bodyPr/>
                    <a:lstStyle/>
                    <a:p>
                      <a:pPr algn="ctr">
                        <a:lnSpc>
                          <a:spcPct val="107000"/>
                        </a:lnSpc>
                        <a:spcAft>
                          <a:spcPts val="800"/>
                        </a:spcAft>
                      </a:pPr>
                      <a:r>
                        <a:rPr lang="en-IN" sz="1800" kern="100" dirty="0">
                          <a:effectLst/>
                        </a:rPr>
                        <a:t>Year</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800"/>
                        </a:spcAft>
                      </a:pPr>
                      <a:r>
                        <a:rPr lang="en-IN" sz="1800" kern="100" dirty="0">
                          <a:effectLst/>
                        </a:rPr>
                        <a:t>2023-24</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800"/>
                        </a:spcAft>
                      </a:pPr>
                      <a:r>
                        <a:rPr lang="en-IN" sz="1800" kern="100" dirty="0">
                          <a:effectLst/>
                        </a:rPr>
                        <a:t>2024-25</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800"/>
                        </a:spcAft>
                      </a:pPr>
                      <a:r>
                        <a:rPr lang="en-IN" sz="1800" kern="100">
                          <a:effectLst/>
                        </a:rPr>
                        <a:t>2025-26</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800"/>
                        </a:spcAft>
                      </a:pPr>
                      <a:r>
                        <a:rPr lang="en-IN" sz="1800" kern="100" dirty="0">
                          <a:effectLst/>
                        </a:rPr>
                        <a:t>2026-27</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882327986"/>
                  </a:ext>
                </a:extLst>
              </a:tr>
              <a:tr h="988244">
                <a:tc>
                  <a:txBody>
                    <a:bodyPr/>
                    <a:lstStyle/>
                    <a:p>
                      <a:pPr>
                        <a:lnSpc>
                          <a:spcPct val="107000"/>
                        </a:lnSpc>
                        <a:spcAft>
                          <a:spcPts val="800"/>
                        </a:spcAft>
                      </a:pPr>
                      <a:r>
                        <a:rPr lang="en-IN" sz="1800" kern="100" dirty="0">
                          <a:effectLst/>
                        </a:rPr>
                        <a:t>Number of schools functional</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450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600</a:t>
                      </a:r>
                    </a:p>
                    <a:p>
                      <a:pPr>
                        <a:lnSpc>
                          <a:spcPct val="107000"/>
                        </a:lnSpc>
                        <a:spcAft>
                          <a:spcPts val="800"/>
                        </a:spcAft>
                      </a:pP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740</a:t>
                      </a:r>
                    </a:p>
                  </a:txBody>
                  <a:tcPr marL="68580" marR="68580" marT="0" marB="0"/>
                </a:tc>
                <a:tc>
                  <a:txBody>
                    <a:bodyPr/>
                    <a:lstStyle/>
                    <a:p>
                      <a:pPr>
                        <a:lnSpc>
                          <a:spcPct val="107000"/>
                        </a:lnSpc>
                        <a:spcAft>
                          <a:spcPts val="800"/>
                        </a:spcAft>
                      </a:pPr>
                      <a:r>
                        <a:rPr lang="en-IN" sz="1800" kern="100" dirty="0">
                          <a:effectLst/>
                        </a:rPr>
                        <a:t> 740</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256896368"/>
                  </a:ext>
                </a:extLst>
              </a:tr>
              <a:tr h="1036060">
                <a:tc>
                  <a:txBody>
                    <a:bodyPr/>
                    <a:lstStyle/>
                    <a:p>
                      <a:pPr>
                        <a:lnSpc>
                          <a:spcPct val="107000"/>
                        </a:lnSpc>
                        <a:spcAft>
                          <a:spcPts val="800"/>
                        </a:spcAft>
                      </a:pPr>
                      <a:r>
                        <a:rPr lang="en-IN" sz="1800" kern="100" dirty="0">
                          <a:effectLst/>
                        </a:rPr>
                        <a:t>Teaching and non-teaching staff requirement</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b="1" kern="100" dirty="0">
                          <a:effectLst/>
                        </a:rPr>
                        <a:t>19582</a:t>
                      </a:r>
                    </a:p>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6224</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9194</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3480</a:t>
                      </a:r>
                    </a:p>
                    <a:p>
                      <a:pPr>
                        <a:lnSpc>
                          <a:spcPct val="107000"/>
                        </a:lnSpc>
                        <a:spcAft>
                          <a:spcPts val="800"/>
                        </a:spcAft>
                      </a:pPr>
                      <a:r>
                        <a:rPr lang="en-IN" sz="1800" kern="100" dirty="0">
                          <a:effectLst/>
                        </a:rPr>
                        <a:t>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63763959"/>
                  </a:ext>
                </a:extLst>
              </a:tr>
              <a:tr h="518564">
                <a:tc>
                  <a:txBody>
                    <a:bodyPr/>
                    <a:lstStyle/>
                    <a:p>
                      <a:pPr>
                        <a:lnSpc>
                          <a:spcPct val="107000"/>
                        </a:lnSpc>
                        <a:spcAft>
                          <a:spcPts val="800"/>
                        </a:spcAft>
                      </a:pPr>
                      <a:r>
                        <a:rPr lang="en-IN" sz="1800" kern="100">
                          <a:effectLst/>
                        </a:rPr>
                        <a:t>Present availability</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US" sz="1800" kern="100" dirty="0">
                          <a:effectLst/>
                        </a:rPr>
                        <a:t>5</a:t>
                      </a:r>
                      <a:r>
                        <a:rPr lang="en-IN" sz="1800" kern="100" dirty="0">
                          <a:effectLst/>
                        </a:rPr>
                        <a:t>048</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0</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a:effectLst/>
                        </a:rPr>
                        <a:t>0</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a:effectLst/>
                        </a:rPr>
                        <a:t> </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815364173"/>
                  </a:ext>
                </a:extLst>
              </a:tr>
              <a:tr h="734393">
                <a:tc>
                  <a:txBody>
                    <a:bodyPr/>
                    <a:lstStyle/>
                    <a:p>
                      <a:pPr>
                        <a:lnSpc>
                          <a:spcPct val="107000"/>
                        </a:lnSpc>
                        <a:spcAft>
                          <a:spcPts val="800"/>
                        </a:spcAft>
                      </a:pPr>
                      <a:r>
                        <a:rPr lang="en-IN" sz="1800" kern="100">
                          <a:effectLst/>
                        </a:rPr>
                        <a:t>Net requirement</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US" sz="1800" kern="100" dirty="0">
                          <a:effectLst/>
                        </a:rPr>
                        <a:t>1</a:t>
                      </a:r>
                      <a:r>
                        <a:rPr lang="en-IN" sz="1800" kern="100" dirty="0">
                          <a:effectLst/>
                        </a:rPr>
                        <a:t>4534</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b="1" kern="100" dirty="0">
                          <a:effectLst/>
                        </a:rPr>
                        <a:t>6224</a:t>
                      </a:r>
                      <a:endParaRPr lang="en-IN" sz="1800" b="1"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b="1" kern="100" dirty="0">
                          <a:effectLst/>
                        </a:rPr>
                        <a:t>9194</a:t>
                      </a:r>
                      <a:endParaRPr lang="en-IN" sz="1800" b="1"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b="1" kern="100" dirty="0">
                          <a:effectLst/>
                        </a:rPr>
                        <a:t>3480</a:t>
                      </a:r>
                      <a:endParaRPr lang="en-IN" sz="1800" b="1"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41297363"/>
                  </a:ext>
                </a:extLst>
              </a:tr>
              <a:tr h="427026">
                <a:tc>
                  <a:txBody>
                    <a:bodyPr/>
                    <a:lstStyle/>
                    <a:p>
                      <a:pPr>
                        <a:lnSpc>
                          <a:spcPct val="107000"/>
                        </a:lnSpc>
                        <a:spcAft>
                          <a:spcPts val="800"/>
                        </a:spcAft>
                      </a:pPr>
                      <a:r>
                        <a:rPr lang="en-IN" sz="1800" kern="100">
                          <a:effectLst/>
                        </a:rPr>
                        <a:t>Total</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dirty="0">
                          <a:effectLst/>
                        </a:rPr>
                        <a:t>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a:effectLst/>
                        </a:rPr>
                        <a:t> </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kern="100">
                          <a:effectLst/>
                        </a:rPr>
                        <a:t> </a:t>
                      </a:r>
                      <a:endParaRPr lang="en-IN" sz="18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Aft>
                          <a:spcPts val="800"/>
                        </a:spcAft>
                      </a:pPr>
                      <a:r>
                        <a:rPr lang="en-IN" sz="1800" b="1" kern="100" dirty="0">
                          <a:effectLst/>
                        </a:rPr>
                        <a:t>38480</a:t>
                      </a:r>
                      <a:endParaRPr lang="en-IN" sz="1800" b="1"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089746045"/>
                  </a:ext>
                </a:extLst>
              </a:tr>
            </a:tbl>
          </a:graphicData>
        </a:graphic>
      </p:graphicFrame>
      <p:sp>
        <p:nvSpPr>
          <p:cNvPr id="5" name="Rectangle 1">
            <a:extLst>
              <a:ext uri="{FF2B5EF4-FFF2-40B4-BE49-F238E27FC236}">
                <a16:creationId xmlns:a16="http://schemas.microsoft.com/office/drawing/2014/main" id="{3AD4DC13-7546-46AB-5635-47FB31DBD68C}"/>
              </a:ext>
            </a:extLst>
          </p:cNvPr>
          <p:cNvSpPr>
            <a:spLocks noChangeArrowheads="1"/>
          </p:cNvSpPr>
          <p:nvPr/>
        </p:nvSpPr>
        <p:spPr bwMode="auto">
          <a:xfrm>
            <a:off x="687388" y="1553727"/>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041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9C501B-E744-6228-F6F4-2FE7E385F1E9}"/>
              </a:ext>
            </a:extLst>
          </p:cNvPr>
          <p:cNvPicPr>
            <a:picLocks noChangeAspect="1"/>
          </p:cNvPicPr>
          <p:nvPr/>
        </p:nvPicPr>
        <p:blipFill rotWithShape="1">
          <a:blip r:embed="rId2"/>
          <a:srcRect l="986" t="2059" r="1357" b="1264"/>
          <a:stretch/>
        </p:blipFill>
        <p:spPr>
          <a:xfrm>
            <a:off x="2060748" y="1279343"/>
            <a:ext cx="9889082" cy="5316777"/>
          </a:xfrm>
          <a:prstGeom prst="rect">
            <a:avLst/>
          </a:prstGeom>
        </p:spPr>
      </p:pic>
      <p:sp>
        <p:nvSpPr>
          <p:cNvPr id="2" name="TextBox 1">
            <a:extLst>
              <a:ext uri="{FF2B5EF4-FFF2-40B4-BE49-F238E27FC236}">
                <a16:creationId xmlns:a16="http://schemas.microsoft.com/office/drawing/2014/main" id="{96A803EB-368C-09AC-CDB2-A9F24FE05258}"/>
              </a:ext>
            </a:extLst>
          </p:cNvPr>
          <p:cNvSpPr txBox="1"/>
          <p:nvPr/>
        </p:nvSpPr>
        <p:spPr>
          <a:xfrm>
            <a:off x="1932682" y="679178"/>
            <a:ext cx="6291072" cy="1200329"/>
          </a:xfrm>
          <a:prstGeom prst="rect">
            <a:avLst/>
          </a:prstGeom>
        </p:spPr>
        <p:txBody>
          <a:bodyPr vert="horz" lIns="91440" tIns="45720" rIns="91440" bIns="45720" rtlCol="0" anchor="t">
            <a:normAutofit fontScale="97500"/>
          </a:bodyPr>
          <a:lstStyle>
            <a:lvl1pPr>
              <a:spcBef>
                <a:spcPct val="0"/>
              </a:spcBef>
              <a:buNone/>
              <a:defRPr sz="3600" b="1">
                <a:solidFill>
                  <a:schemeClr val="tx1">
                    <a:lumMod val="85000"/>
                    <a:lumOff val="15000"/>
                  </a:schemeClr>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IN" dirty="0"/>
              <a:t>Timeline for Recruitment</a:t>
            </a:r>
          </a:p>
        </p:txBody>
      </p:sp>
    </p:spTree>
    <p:extLst>
      <p:ext uri="{BB962C8B-B14F-4D97-AF65-F5344CB8AC3E}">
        <p14:creationId xmlns:p14="http://schemas.microsoft.com/office/powerpoint/2010/main" val="2105536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7908-6EEB-6DBF-193A-CD0EDF275DAE}"/>
              </a:ext>
            </a:extLst>
          </p:cNvPr>
          <p:cNvSpPr>
            <a:spLocks noGrp="1"/>
          </p:cNvSpPr>
          <p:nvPr>
            <p:ph type="title"/>
          </p:nvPr>
        </p:nvSpPr>
        <p:spPr>
          <a:xfrm>
            <a:off x="2211260" y="611918"/>
            <a:ext cx="8911687" cy="765778"/>
          </a:xfrm>
        </p:spPr>
        <p:txBody>
          <a:bodyPr>
            <a:normAutofit/>
          </a:bodyPr>
          <a:lstStyle/>
          <a:p>
            <a:r>
              <a:rPr lang="en-US" sz="4000" b="1" dirty="0"/>
              <a:t>Challenges</a:t>
            </a:r>
            <a:endParaRPr lang="en-IN" sz="4000" b="1" dirty="0"/>
          </a:p>
        </p:txBody>
      </p:sp>
      <p:sp>
        <p:nvSpPr>
          <p:cNvPr id="3" name="Content Placeholder 2">
            <a:extLst>
              <a:ext uri="{FF2B5EF4-FFF2-40B4-BE49-F238E27FC236}">
                <a16:creationId xmlns:a16="http://schemas.microsoft.com/office/drawing/2014/main" id="{ECDF6F2D-8919-C34A-FC47-9324009C6177}"/>
              </a:ext>
            </a:extLst>
          </p:cNvPr>
          <p:cNvSpPr>
            <a:spLocks noGrp="1"/>
          </p:cNvSpPr>
          <p:nvPr>
            <p:ph idx="1"/>
          </p:nvPr>
        </p:nvSpPr>
        <p:spPr>
          <a:xfrm>
            <a:off x="2211260" y="1540188"/>
            <a:ext cx="9712516" cy="5128836"/>
          </a:xfrm>
        </p:spPr>
        <p:txBody>
          <a:bodyPr>
            <a:normAutofit fontScale="92500" lnSpcReduction="20000"/>
          </a:bodyPr>
          <a:lstStyle/>
          <a:p>
            <a:pPr algn="just">
              <a:lnSpc>
                <a:spcPct val="150000"/>
              </a:lnSpc>
            </a:pPr>
            <a:r>
              <a:rPr lang="en-US" sz="2400" dirty="0"/>
              <a:t>How to attract talented and quality teachers given the remoteness of schools. </a:t>
            </a:r>
          </a:p>
          <a:p>
            <a:pPr algn="just">
              <a:lnSpc>
                <a:spcPct val="150000"/>
              </a:lnSpc>
            </a:pPr>
            <a:r>
              <a:rPr lang="en-US" sz="2400" dirty="0"/>
              <a:t>Orientation and training of teachers to align them with  the requirements of tribal students who are mostly first generation learners.  </a:t>
            </a:r>
          </a:p>
          <a:p>
            <a:pPr algn="just">
              <a:lnSpc>
                <a:spcPct val="150000"/>
              </a:lnSpc>
            </a:pPr>
            <a:r>
              <a:rPr lang="en-US" sz="2400" dirty="0"/>
              <a:t>Capacity building of recruited staff. </a:t>
            </a:r>
          </a:p>
          <a:p>
            <a:pPr algn="just">
              <a:lnSpc>
                <a:spcPct val="150000"/>
              </a:lnSpc>
            </a:pPr>
            <a:r>
              <a:rPr lang="en-US" sz="2400" dirty="0"/>
              <a:t>High rate of attrition anticipated. Recruited teachers may prefer JNV/KVs and other options.</a:t>
            </a:r>
          </a:p>
          <a:p>
            <a:pPr algn="just">
              <a:lnSpc>
                <a:spcPct val="150000"/>
              </a:lnSpc>
            </a:pPr>
            <a:r>
              <a:rPr lang="en-US" sz="2400" dirty="0"/>
              <a:t>Problems of connectivity, medical facilities and other infrastructure in remote areas of schools.</a:t>
            </a:r>
          </a:p>
        </p:txBody>
      </p:sp>
    </p:spTree>
    <p:extLst>
      <p:ext uri="{BB962C8B-B14F-4D97-AF65-F5344CB8AC3E}">
        <p14:creationId xmlns:p14="http://schemas.microsoft.com/office/powerpoint/2010/main" val="224091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8EA2-42C5-650D-6F12-D861380F22CB}"/>
              </a:ext>
            </a:extLst>
          </p:cNvPr>
          <p:cNvSpPr>
            <a:spLocks noGrp="1"/>
          </p:cNvSpPr>
          <p:nvPr>
            <p:ph type="title"/>
          </p:nvPr>
        </p:nvSpPr>
        <p:spPr>
          <a:xfrm>
            <a:off x="2104374" y="624110"/>
            <a:ext cx="8911687" cy="656050"/>
          </a:xfrm>
        </p:spPr>
        <p:txBody>
          <a:bodyPr vert="horz" lIns="91440" tIns="45720" rIns="91440" bIns="45720" rtlCol="0" anchor="t">
            <a:normAutofit fontScale="90000"/>
          </a:bodyPr>
          <a:lstStyle/>
          <a:p>
            <a:pPr algn="ctr"/>
            <a:r>
              <a:rPr lang="en-US" sz="4000" b="1" dirty="0"/>
              <a:t>List of Experts </a:t>
            </a:r>
            <a:endParaRPr lang="en-IN" sz="4000" b="1" dirty="0"/>
          </a:p>
        </p:txBody>
      </p:sp>
      <p:graphicFrame>
        <p:nvGraphicFramePr>
          <p:cNvPr id="7" name="Content Placeholder 6">
            <a:extLst>
              <a:ext uri="{FF2B5EF4-FFF2-40B4-BE49-F238E27FC236}">
                <a16:creationId xmlns:a16="http://schemas.microsoft.com/office/drawing/2014/main" id="{2DE97D31-2366-271B-2066-833865D0976C}"/>
              </a:ext>
            </a:extLst>
          </p:cNvPr>
          <p:cNvGraphicFramePr>
            <a:graphicFrameLocks noGrp="1"/>
          </p:cNvGraphicFramePr>
          <p:nvPr>
            <p:ph idx="1"/>
            <p:extLst>
              <p:ext uri="{D42A27DB-BD31-4B8C-83A1-F6EECF244321}">
                <p14:modId xmlns:p14="http://schemas.microsoft.com/office/powerpoint/2010/main" val="3856015799"/>
              </p:ext>
            </p:extLst>
          </p:nvPr>
        </p:nvGraphicFramePr>
        <p:xfrm>
          <a:off x="2104374" y="1489080"/>
          <a:ext cx="9770301" cy="4981290"/>
        </p:xfrm>
        <a:graphic>
          <a:graphicData uri="http://schemas.openxmlformats.org/drawingml/2006/table">
            <a:tbl>
              <a:tblPr firstRow="1" firstCol="1" lastRow="1" lastCol="1" bandRow="1" bandCol="1">
                <a:tableStyleId>{69012ECD-51FC-41F1-AA8D-1B2483CD663E}</a:tableStyleId>
              </a:tblPr>
              <a:tblGrid>
                <a:gridCol w="522523">
                  <a:extLst>
                    <a:ext uri="{9D8B030D-6E8A-4147-A177-3AD203B41FA5}">
                      <a16:colId xmlns:a16="http://schemas.microsoft.com/office/drawing/2014/main" val="1277443877"/>
                    </a:ext>
                  </a:extLst>
                </a:gridCol>
                <a:gridCol w="1969451">
                  <a:extLst>
                    <a:ext uri="{9D8B030D-6E8A-4147-A177-3AD203B41FA5}">
                      <a16:colId xmlns:a16="http://schemas.microsoft.com/office/drawing/2014/main" val="2391556761"/>
                    </a:ext>
                  </a:extLst>
                </a:gridCol>
                <a:gridCol w="3608200">
                  <a:extLst>
                    <a:ext uri="{9D8B030D-6E8A-4147-A177-3AD203B41FA5}">
                      <a16:colId xmlns:a16="http://schemas.microsoft.com/office/drawing/2014/main" val="2322652356"/>
                    </a:ext>
                  </a:extLst>
                </a:gridCol>
                <a:gridCol w="3670127">
                  <a:extLst>
                    <a:ext uri="{9D8B030D-6E8A-4147-A177-3AD203B41FA5}">
                      <a16:colId xmlns:a16="http://schemas.microsoft.com/office/drawing/2014/main" val="1575104268"/>
                    </a:ext>
                  </a:extLst>
                </a:gridCol>
              </a:tblGrid>
              <a:tr h="715501">
                <a:tc>
                  <a:txBody>
                    <a:bodyPr/>
                    <a:lstStyle/>
                    <a:p>
                      <a:pPr marL="133350" marR="113030" indent="15875">
                        <a:spcBef>
                          <a:spcPts val="750"/>
                        </a:spcBef>
                        <a:spcAft>
                          <a:spcPts val="0"/>
                        </a:spcAft>
                      </a:pPr>
                      <a:r>
                        <a:rPr lang="en-US" sz="1400" dirty="0">
                          <a:effectLst/>
                        </a:rPr>
                        <a:t>Sl.</a:t>
                      </a:r>
                      <a:r>
                        <a:rPr lang="en-US" sz="1400" spc="-260" dirty="0">
                          <a:effectLst/>
                        </a:rPr>
                        <a:t> </a:t>
                      </a:r>
                      <a:r>
                        <a:rPr lang="en-US" sz="1400" dirty="0">
                          <a:effectLst/>
                        </a:rPr>
                        <a:t>No</a:t>
                      </a:r>
                      <a:endParaRPr lang="en-IN" sz="14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a:spcBef>
                          <a:spcPts val="5"/>
                        </a:spcBef>
                      </a:pPr>
                      <a:r>
                        <a:rPr lang="en-US" sz="1600" dirty="0">
                          <a:effectLst/>
                        </a:rPr>
                        <a:t> </a:t>
                      </a:r>
                      <a:endParaRPr lang="en-IN" sz="1600" dirty="0">
                        <a:effectLst/>
                      </a:endParaRPr>
                    </a:p>
                    <a:p>
                      <a:pPr marL="452120" marR="450215" algn="ctr">
                        <a:spcAft>
                          <a:spcPts val="0"/>
                        </a:spcAft>
                      </a:pPr>
                      <a:r>
                        <a:rPr lang="en-US" sz="1600" dirty="0">
                          <a:effectLst/>
                        </a:rPr>
                        <a:t>Name</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marL="92075" marR="91440" algn="ctr">
                        <a:spcBef>
                          <a:spcPts val="5"/>
                        </a:spcBef>
                        <a:spcAft>
                          <a:spcPts val="0"/>
                        </a:spcAft>
                      </a:pPr>
                      <a:r>
                        <a:rPr lang="en-US" sz="1600" dirty="0">
                          <a:effectLst/>
                        </a:rPr>
                        <a:t>Designation</a:t>
                      </a:r>
                      <a:endParaRPr lang="en-IN" sz="1600" dirty="0">
                        <a:effectLst/>
                      </a:endParaRPr>
                    </a:p>
                    <a:p>
                      <a:pPr marL="93345" marR="91440" algn="ctr">
                        <a:spcAft>
                          <a:spcPts val="0"/>
                        </a:spcAft>
                      </a:pPr>
                      <a:r>
                        <a:rPr lang="en-US" sz="1600" dirty="0">
                          <a:effectLst/>
                        </a:rPr>
                        <a:t>(in</a:t>
                      </a:r>
                      <a:r>
                        <a:rPr lang="en-US" sz="1600" spc="-10" dirty="0">
                          <a:effectLst/>
                        </a:rPr>
                        <a:t> </a:t>
                      </a:r>
                      <a:r>
                        <a:rPr lang="en-US" sz="1600" dirty="0">
                          <a:effectLst/>
                        </a:rPr>
                        <a:t>case</a:t>
                      </a:r>
                      <a:r>
                        <a:rPr lang="en-US" sz="1600" spc="-5" dirty="0">
                          <a:effectLst/>
                        </a:rPr>
                        <a:t> </a:t>
                      </a:r>
                      <a:r>
                        <a:rPr lang="en-US" sz="1600" dirty="0">
                          <a:effectLst/>
                        </a:rPr>
                        <a:t>of</a:t>
                      </a:r>
                      <a:r>
                        <a:rPr lang="en-US" sz="1600" spc="-10" dirty="0">
                          <a:effectLst/>
                        </a:rPr>
                        <a:t> </a:t>
                      </a:r>
                      <a:r>
                        <a:rPr lang="en-US" sz="1600" dirty="0">
                          <a:effectLst/>
                        </a:rPr>
                        <a:t>retired</a:t>
                      </a:r>
                      <a:r>
                        <a:rPr lang="en-US" sz="1600" spc="-5" dirty="0">
                          <a:effectLst/>
                        </a:rPr>
                        <a:t> </a:t>
                      </a:r>
                      <a:r>
                        <a:rPr lang="en-US" sz="1600" dirty="0">
                          <a:effectLst/>
                        </a:rPr>
                        <a:t>person,</a:t>
                      </a:r>
                      <a:r>
                        <a:rPr lang="en-US" sz="1600" spc="-5" dirty="0">
                          <a:effectLst/>
                        </a:rPr>
                        <a:t> </a:t>
                      </a:r>
                      <a:r>
                        <a:rPr lang="en-US" sz="1600" dirty="0">
                          <a:effectLst/>
                        </a:rPr>
                        <a:t>position</a:t>
                      </a:r>
                      <a:endParaRPr lang="en-IN" sz="1600" dirty="0">
                        <a:effectLst/>
                      </a:endParaRPr>
                    </a:p>
                    <a:p>
                      <a:pPr marL="91440" marR="91440" algn="ctr">
                        <a:lnSpc>
                          <a:spcPts val="1355"/>
                        </a:lnSpc>
                        <a:spcBef>
                          <a:spcPts val="25"/>
                        </a:spcBef>
                        <a:spcAft>
                          <a:spcPts val="0"/>
                        </a:spcAft>
                      </a:pPr>
                      <a:r>
                        <a:rPr lang="en-US" sz="1600" dirty="0">
                          <a:effectLst/>
                        </a:rPr>
                        <a:t>from</a:t>
                      </a:r>
                      <a:r>
                        <a:rPr lang="en-US" sz="1600" spc="-25" dirty="0">
                          <a:effectLst/>
                        </a:rPr>
                        <a:t> </a:t>
                      </a:r>
                      <a:r>
                        <a:rPr lang="en-US" sz="1600" dirty="0">
                          <a:effectLst/>
                        </a:rPr>
                        <a:t>which</a:t>
                      </a:r>
                      <a:r>
                        <a:rPr lang="en-US" sz="1600" spc="-20" dirty="0">
                          <a:effectLst/>
                        </a:rPr>
                        <a:t> </a:t>
                      </a:r>
                      <a:r>
                        <a:rPr lang="en-US" sz="1600" dirty="0">
                          <a:effectLst/>
                        </a:rPr>
                        <a:t>retired)</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tc>
                  <a:txBody>
                    <a:bodyPr/>
                    <a:lstStyle/>
                    <a:p>
                      <a:pPr>
                        <a:spcBef>
                          <a:spcPts val="5"/>
                        </a:spcBef>
                      </a:pPr>
                      <a:r>
                        <a:rPr lang="en-US" sz="1600" dirty="0">
                          <a:effectLst/>
                        </a:rPr>
                        <a:t> </a:t>
                      </a:r>
                      <a:endParaRPr lang="en-IN" sz="1600" dirty="0">
                        <a:effectLst/>
                      </a:endParaRPr>
                    </a:p>
                    <a:p>
                      <a:pPr marL="717550"/>
                      <a:r>
                        <a:rPr lang="en-US" sz="1600" dirty="0">
                          <a:effectLst/>
                        </a:rPr>
                        <a:t>Sub-Theme</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956872360"/>
                  </a:ext>
                </a:extLst>
              </a:tr>
              <a:tr h="655704">
                <a:tc>
                  <a:txBody>
                    <a:bodyPr/>
                    <a:lstStyle/>
                    <a:p>
                      <a:pPr algn="ctr">
                        <a:lnSpc>
                          <a:spcPct val="150000"/>
                        </a:lnSpc>
                        <a:spcBef>
                          <a:spcPts val="5"/>
                        </a:spcBef>
                      </a:pPr>
                      <a:r>
                        <a:rPr lang="en-US" sz="1600" b="0" dirty="0">
                          <a:effectLst/>
                          <a:latin typeface="+mn-lt"/>
                        </a:rPr>
                        <a:t> </a:t>
                      </a:r>
                      <a:endParaRPr lang="en-IN" sz="1600" b="0" dirty="0">
                        <a:effectLst/>
                        <a:latin typeface="+mn-lt"/>
                      </a:endParaRPr>
                    </a:p>
                    <a:p>
                      <a:pPr marL="7620" algn="ctr">
                        <a:lnSpc>
                          <a:spcPct val="150000"/>
                        </a:lnSpc>
                        <a:tabLst>
                          <a:tab pos="174625" algn="l"/>
                        </a:tabLst>
                      </a:pPr>
                      <a:r>
                        <a:rPr lang="en-US" sz="1600" b="0" dirty="0">
                          <a:effectLst/>
                          <a:latin typeface="+mn-lt"/>
                        </a:rPr>
                        <a:t>1</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marR="205740" indent="0" algn="l">
                        <a:lnSpc>
                          <a:spcPct val="150000"/>
                        </a:lnSpc>
                        <a:spcBef>
                          <a:spcPts val="725"/>
                        </a:spcBef>
                        <a:spcAft>
                          <a:spcPts val="0"/>
                        </a:spcAft>
                      </a:pPr>
                      <a:r>
                        <a:rPr lang="en-US" sz="1400" b="0" dirty="0">
                          <a:effectLst/>
                          <a:latin typeface="+mn-lt"/>
                        </a:rPr>
                        <a:t>Swami</a:t>
                      </a:r>
                      <a:r>
                        <a:rPr lang="en-US" sz="1400" b="0" spc="5" dirty="0">
                          <a:effectLst/>
                          <a:latin typeface="+mn-lt"/>
                        </a:rPr>
                        <a:t> </a:t>
                      </a:r>
                      <a:r>
                        <a:rPr lang="en-US" sz="1400" b="0" dirty="0" err="1">
                          <a:effectLst/>
                          <a:latin typeface="+mn-lt"/>
                        </a:rPr>
                        <a:t>Anuragananda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marR="96520" indent="0" algn="l">
                        <a:lnSpc>
                          <a:spcPct val="150000"/>
                        </a:lnSpc>
                        <a:spcBef>
                          <a:spcPts val="725"/>
                        </a:spcBef>
                        <a:spcAft>
                          <a:spcPts val="0"/>
                        </a:spcAft>
                      </a:pPr>
                      <a:r>
                        <a:rPr lang="en-US" sz="1400" b="0" dirty="0">
                          <a:effectLst/>
                          <a:latin typeface="+mn-lt"/>
                        </a:rPr>
                        <a:t>Ramakrishna Mission Ashrama </a:t>
                      </a:r>
                      <a:r>
                        <a:rPr lang="en-US" sz="1400" b="0" dirty="0" err="1">
                          <a:effectLst/>
                          <a:latin typeface="+mn-lt"/>
                        </a:rPr>
                        <a:t>Sohra</a:t>
                      </a:r>
                      <a:r>
                        <a:rPr lang="en-US" sz="1400" b="0" spc="-265" dirty="0">
                          <a:effectLst/>
                          <a:latin typeface="+mn-lt"/>
                        </a:rPr>
                        <a:t> </a:t>
                      </a:r>
                      <a:r>
                        <a:rPr lang="en-US" sz="1400" b="0" dirty="0" err="1">
                          <a:effectLst/>
                          <a:latin typeface="+mn-lt"/>
                        </a:rPr>
                        <a:t>Cherapunjee</a:t>
                      </a:r>
                      <a:r>
                        <a:rPr lang="en-US" sz="1400" b="0" dirty="0">
                          <a:effectLst/>
                          <a:latin typeface="+mn-lt"/>
                        </a:rPr>
                        <a:t>,</a:t>
                      </a:r>
                      <a:r>
                        <a:rPr lang="en-US" sz="1400" b="0" spc="-5" dirty="0">
                          <a:effectLst/>
                          <a:latin typeface="+mn-lt"/>
                        </a:rPr>
                        <a:t> </a:t>
                      </a:r>
                      <a:r>
                        <a:rPr lang="en-US" sz="1400" b="0" dirty="0">
                          <a:effectLst/>
                          <a:latin typeface="+mn-lt"/>
                        </a:rPr>
                        <a:t>Meghalaya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marR="62230" algn="l">
                        <a:lnSpc>
                          <a:spcPct val="150000"/>
                        </a:lnSpc>
                        <a:spcAft>
                          <a:spcPts val="0"/>
                        </a:spcAft>
                        <a:tabLst>
                          <a:tab pos="927735" algn="l"/>
                          <a:tab pos="1635760" algn="l"/>
                        </a:tabLst>
                      </a:pPr>
                      <a:r>
                        <a:rPr lang="en-US" sz="1400" b="0" dirty="0">
                          <a:effectLst/>
                          <a:latin typeface="+mn-lt"/>
                        </a:rPr>
                        <a:t>Preparedness</a:t>
                      </a:r>
                      <a:r>
                        <a:rPr lang="en-US" sz="1400" b="0" spc="5" dirty="0">
                          <a:effectLst/>
                          <a:latin typeface="+mn-lt"/>
                        </a:rPr>
                        <a:t> </a:t>
                      </a:r>
                      <a:r>
                        <a:rPr lang="en-US" sz="1400" b="0" dirty="0">
                          <a:effectLst/>
                          <a:latin typeface="+mn-lt"/>
                        </a:rPr>
                        <a:t>of</a:t>
                      </a:r>
                      <a:r>
                        <a:rPr lang="en-US" sz="1400" b="0" spc="5" dirty="0">
                          <a:effectLst/>
                          <a:latin typeface="+mn-lt"/>
                        </a:rPr>
                        <a:t> </a:t>
                      </a:r>
                      <a:r>
                        <a:rPr lang="en-US" sz="1400" b="0" dirty="0">
                          <a:effectLst/>
                          <a:latin typeface="+mn-lt"/>
                        </a:rPr>
                        <a:t>teachers</a:t>
                      </a:r>
                      <a:r>
                        <a:rPr lang="en-US" sz="1400" b="0" spc="-260" dirty="0">
                          <a:effectLst/>
                          <a:latin typeface="+mn-lt"/>
                        </a:rPr>
                        <a:t> </a:t>
                      </a:r>
                      <a:r>
                        <a:rPr lang="en-US" sz="1400" b="0" dirty="0">
                          <a:effectLst/>
                          <a:latin typeface="+mn-lt"/>
                        </a:rPr>
                        <a:t>coming from </a:t>
                      </a:r>
                      <a:r>
                        <a:rPr lang="en-US" sz="1400" b="0" spc="-5" dirty="0">
                          <a:effectLst/>
                          <a:latin typeface="+mn-lt"/>
                        </a:rPr>
                        <a:t>diverse </a:t>
                      </a:r>
                      <a:r>
                        <a:rPr lang="en-US" sz="1400" b="0" spc="-260" dirty="0">
                          <a:effectLst/>
                          <a:latin typeface="+mn-lt"/>
                        </a:rPr>
                        <a:t> </a:t>
                      </a:r>
                      <a:r>
                        <a:rPr lang="en-US" sz="1400" b="0" dirty="0">
                          <a:effectLst/>
                          <a:latin typeface="+mn-lt"/>
                        </a:rPr>
                        <a:t>backgrounds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3089532588"/>
                  </a:ext>
                </a:extLst>
              </a:tr>
              <a:tr h="897386">
                <a:tc>
                  <a:txBody>
                    <a:bodyPr/>
                    <a:lstStyle/>
                    <a:p>
                      <a:pPr algn="ctr">
                        <a:lnSpc>
                          <a:spcPct val="150000"/>
                        </a:lnSpc>
                      </a:pPr>
                      <a:r>
                        <a:rPr lang="en-US" sz="1600" b="0" dirty="0">
                          <a:effectLst/>
                          <a:latin typeface="+mn-lt"/>
                        </a:rPr>
                        <a:t> </a:t>
                      </a:r>
                      <a:endParaRPr lang="en-IN" sz="1600" b="0" dirty="0">
                        <a:effectLst/>
                        <a:latin typeface="+mn-lt"/>
                      </a:endParaRPr>
                    </a:p>
                    <a:p>
                      <a:pPr marL="7620" algn="ctr">
                        <a:lnSpc>
                          <a:spcPct val="150000"/>
                        </a:lnSpc>
                      </a:pPr>
                      <a:r>
                        <a:rPr lang="en-US" sz="1600" b="0" dirty="0">
                          <a:effectLst/>
                          <a:latin typeface="+mn-lt"/>
                        </a:rPr>
                        <a:t>2</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marR="183515" indent="0" algn="l">
                        <a:lnSpc>
                          <a:spcPct val="150000"/>
                        </a:lnSpc>
                        <a:spcBef>
                          <a:spcPts val="720"/>
                        </a:spcBef>
                        <a:spcAft>
                          <a:spcPts val="0"/>
                        </a:spcAft>
                      </a:pPr>
                      <a:r>
                        <a:rPr lang="en-US" sz="1400" b="0" dirty="0">
                          <a:effectLst/>
                          <a:latin typeface="+mn-lt"/>
                        </a:rPr>
                        <a:t>Dr. </a:t>
                      </a:r>
                      <a:r>
                        <a:rPr lang="en-US" sz="1400" b="0" dirty="0" err="1">
                          <a:effectLst/>
                          <a:latin typeface="+mn-lt"/>
                        </a:rPr>
                        <a:t>Snigdharani</a:t>
                      </a:r>
                      <a:r>
                        <a:rPr lang="en-US" sz="1400" b="0" spc="-260" dirty="0">
                          <a:effectLst/>
                          <a:latin typeface="+mn-lt"/>
                        </a:rPr>
                        <a:t> </a:t>
                      </a:r>
                      <a:r>
                        <a:rPr lang="en-US" sz="1400" b="0" dirty="0">
                          <a:effectLst/>
                          <a:latin typeface="+mn-lt"/>
                        </a:rPr>
                        <a:t>Panda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marR="116205" indent="0" algn="l">
                        <a:lnSpc>
                          <a:spcPct val="150000"/>
                        </a:lnSpc>
                        <a:spcAft>
                          <a:spcPts val="0"/>
                        </a:spcAft>
                      </a:pPr>
                      <a:r>
                        <a:rPr lang="en-US" sz="1400" b="0" dirty="0">
                          <a:effectLst/>
                          <a:latin typeface="+mn-lt"/>
                        </a:rPr>
                        <a:t>Associate Professor &amp; Chairperson</a:t>
                      </a:r>
                      <a:r>
                        <a:rPr lang="en-US" sz="1400" b="0" spc="5" dirty="0">
                          <a:effectLst/>
                          <a:latin typeface="+mn-lt"/>
                        </a:rPr>
                        <a:t> </a:t>
                      </a:r>
                      <a:r>
                        <a:rPr lang="en-US" sz="1400" b="0" dirty="0">
                          <a:effectLst/>
                          <a:latin typeface="+mn-lt"/>
                        </a:rPr>
                        <a:t>Council of Deans, Kalinga Institute of</a:t>
                      </a:r>
                      <a:r>
                        <a:rPr lang="en-US" sz="1400" b="0" spc="-260" dirty="0">
                          <a:effectLst/>
                          <a:latin typeface="+mn-lt"/>
                        </a:rPr>
                        <a:t>      </a:t>
                      </a:r>
                    </a:p>
                    <a:p>
                      <a:pPr marL="87313" marR="116205" indent="0" algn="l">
                        <a:lnSpc>
                          <a:spcPct val="150000"/>
                        </a:lnSpc>
                        <a:spcAft>
                          <a:spcPts val="0"/>
                        </a:spcAft>
                      </a:pPr>
                      <a:r>
                        <a:rPr lang="en-US" sz="1400" b="0" dirty="0">
                          <a:effectLst/>
                          <a:latin typeface="+mn-lt"/>
                        </a:rPr>
                        <a:t>Social</a:t>
                      </a:r>
                      <a:r>
                        <a:rPr lang="en-US" sz="1400" b="0" spc="-5" dirty="0">
                          <a:effectLst/>
                          <a:latin typeface="+mn-lt"/>
                        </a:rPr>
                        <a:t> </a:t>
                      </a:r>
                      <a:r>
                        <a:rPr lang="en-US" sz="1400" b="0" dirty="0">
                          <a:effectLst/>
                          <a:latin typeface="+mn-lt"/>
                        </a:rPr>
                        <a:t>Sciences</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marR="62865" algn="l">
                        <a:lnSpc>
                          <a:spcPct val="150000"/>
                        </a:lnSpc>
                        <a:spcBef>
                          <a:spcPts val="720"/>
                        </a:spcBef>
                        <a:spcAft>
                          <a:spcPts val="0"/>
                        </a:spcAft>
                        <a:tabLst>
                          <a:tab pos="1045845" algn="l"/>
                          <a:tab pos="1903730" algn="l"/>
                        </a:tabLst>
                      </a:pPr>
                      <a:r>
                        <a:rPr lang="en-US" sz="1400" b="0" dirty="0">
                          <a:effectLst/>
                          <a:latin typeface="+mn-lt"/>
                        </a:rPr>
                        <a:t>Recruitment	challenges	</a:t>
                      </a:r>
                      <a:r>
                        <a:rPr lang="en-US" sz="1400" b="0" spc="-10" dirty="0">
                          <a:effectLst/>
                          <a:latin typeface="+mn-lt"/>
                        </a:rPr>
                        <a:t>for</a:t>
                      </a:r>
                      <a:r>
                        <a:rPr lang="en-US" sz="1400" b="0" spc="-260" dirty="0">
                          <a:effectLst/>
                          <a:latin typeface="+mn-lt"/>
                        </a:rPr>
                        <a:t>      </a:t>
                      </a:r>
                      <a:r>
                        <a:rPr lang="en-US" sz="1400" b="0" dirty="0">
                          <a:effectLst/>
                          <a:latin typeface="+mn-lt"/>
                        </a:rPr>
                        <a:t>remote</a:t>
                      </a:r>
                      <a:r>
                        <a:rPr lang="en-US" sz="1400" b="0" spc="-10" dirty="0">
                          <a:effectLst/>
                          <a:latin typeface="+mn-lt"/>
                        </a:rPr>
                        <a:t> </a:t>
                      </a:r>
                      <a:r>
                        <a:rPr lang="en-US" sz="1400" b="0" dirty="0">
                          <a:effectLst/>
                          <a:latin typeface="+mn-lt"/>
                        </a:rPr>
                        <a:t>locations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3702163013"/>
                  </a:ext>
                </a:extLst>
              </a:tr>
              <a:tr h="670449">
                <a:tc>
                  <a:txBody>
                    <a:bodyPr/>
                    <a:lstStyle/>
                    <a:p>
                      <a:pPr algn="ctr">
                        <a:lnSpc>
                          <a:spcPct val="150000"/>
                        </a:lnSpc>
                        <a:spcBef>
                          <a:spcPts val="55"/>
                        </a:spcBef>
                      </a:pPr>
                      <a:r>
                        <a:rPr lang="en-US" sz="1600" b="0" dirty="0">
                          <a:effectLst/>
                          <a:latin typeface="+mn-lt"/>
                        </a:rPr>
                        <a:t> 3</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indent="0" algn="l">
                        <a:lnSpc>
                          <a:spcPct val="150000"/>
                        </a:lnSpc>
                        <a:spcBef>
                          <a:spcPts val="55"/>
                        </a:spcBef>
                      </a:pPr>
                      <a:r>
                        <a:rPr lang="en-US" sz="1400" b="0" dirty="0">
                          <a:effectLst/>
                          <a:latin typeface="+mn-lt"/>
                        </a:rPr>
                        <a:t> Mr. </a:t>
                      </a:r>
                      <a:r>
                        <a:rPr lang="en-US" sz="1400" b="0" dirty="0" err="1">
                          <a:effectLst/>
                          <a:latin typeface="+mn-lt"/>
                        </a:rPr>
                        <a:t>Shaji</a:t>
                      </a:r>
                      <a:r>
                        <a:rPr lang="en-US" sz="1400" b="0" spc="-5" dirty="0">
                          <a:effectLst/>
                          <a:latin typeface="+mn-lt"/>
                        </a:rPr>
                        <a:t> </a:t>
                      </a:r>
                      <a:r>
                        <a:rPr lang="en-US" sz="1400" b="0" dirty="0">
                          <a:effectLst/>
                          <a:latin typeface="+mn-lt"/>
                        </a:rPr>
                        <a:t>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93980" marR="91440" algn="l">
                        <a:lnSpc>
                          <a:spcPct val="150000"/>
                        </a:lnSpc>
                        <a:spcAft>
                          <a:spcPts val="0"/>
                        </a:spcAft>
                      </a:pPr>
                      <a:r>
                        <a:rPr lang="en-US" sz="1400" b="0" dirty="0">
                          <a:effectLst/>
                          <a:latin typeface="+mn-lt"/>
                        </a:rPr>
                        <a:t>Principal, </a:t>
                      </a:r>
                      <a:r>
                        <a:rPr lang="en-US" sz="1400" b="0" dirty="0" err="1">
                          <a:effectLst/>
                          <a:latin typeface="+mn-lt"/>
                        </a:rPr>
                        <a:t>Malleeswara</a:t>
                      </a:r>
                      <a:r>
                        <a:rPr lang="en-US" sz="1400" b="0" dirty="0">
                          <a:effectLst/>
                          <a:latin typeface="+mn-lt"/>
                        </a:rPr>
                        <a:t> </a:t>
                      </a:r>
                      <a:r>
                        <a:rPr lang="en-US" sz="1400" b="0" dirty="0" err="1">
                          <a:effectLst/>
                          <a:latin typeface="+mn-lt"/>
                        </a:rPr>
                        <a:t>Vidyanikethan</a:t>
                      </a:r>
                      <a:r>
                        <a:rPr lang="en-US" sz="1400" b="0" spc="-265" dirty="0">
                          <a:effectLst/>
                          <a:latin typeface="+mn-lt"/>
                        </a:rPr>
                        <a:t> </a:t>
                      </a:r>
                      <a:r>
                        <a:rPr lang="en-US" sz="1400" b="0" dirty="0" err="1">
                          <a:effectLst/>
                          <a:latin typeface="+mn-lt"/>
                        </a:rPr>
                        <a:t>Agali</a:t>
                      </a:r>
                      <a:r>
                        <a:rPr lang="en-US" sz="1400" b="0" dirty="0">
                          <a:effectLst/>
                          <a:latin typeface="+mn-lt"/>
                        </a:rPr>
                        <a:t> </a:t>
                      </a:r>
                      <a:r>
                        <a:rPr lang="en-US" sz="1400" b="0" dirty="0" err="1">
                          <a:effectLst/>
                          <a:latin typeface="+mn-lt"/>
                        </a:rPr>
                        <a:t>Attapadi</a:t>
                      </a:r>
                      <a:r>
                        <a:rPr lang="en-US" sz="1400" b="0" dirty="0">
                          <a:effectLst/>
                          <a:latin typeface="+mn-lt"/>
                        </a:rPr>
                        <a:t> Palakkad District,</a:t>
                      </a:r>
                      <a:r>
                        <a:rPr lang="en-US" sz="1400" b="0" spc="5" dirty="0">
                          <a:effectLst/>
                          <a:latin typeface="+mn-lt"/>
                        </a:rPr>
                        <a:t> </a:t>
                      </a:r>
                      <a:r>
                        <a:rPr lang="en-US" sz="1400" b="0" dirty="0">
                          <a:effectLst/>
                          <a:latin typeface="+mn-lt"/>
                        </a:rPr>
                        <a:t>Kerala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marR="57150" algn="l">
                        <a:lnSpc>
                          <a:spcPct val="150000"/>
                        </a:lnSpc>
                        <a:spcBef>
                          <a:spcPts val="740"/>
                        </a:spcBef>
                        <a:spcAft>
                          <a:spcPts val="0"/>
                        </a:spcAft>
                      </a:pPr>
                      <a:r>
                        <a:rPr lang="en-US" sz="1400" b="0" dirty="0">
                          <a:effectLst/>
                          <a:latin typeface="+mn-lt"/>
                        </a:rPr>
                        <a:t>Use</a:t>
                      </a:r>
                      <a:r>
                        <a:rPr lang="en-US" sz="1400" b="0" spc="-15" dirty="0">
                          <a:effectLst/>
                          <a:latin typeface="+mn-lt"/>
                        </a:rPr>
                        <a:t> </a:t>
                      </a:r>
                      <a:r>
                        <a:rPr lang="en-US" sz="1400" b="0" dirty="0">
                          <a:effectLst/>
                          <a:latin typeface="+mn-lt"/>
                        </a:rPr>
                        <a:t>of</a:t>
                      </a:r>
                      <a:r>
                        <a:rPr lang="en-US" sz="1400" b="0" spc="-15" dirty="0">
                          <a:effectLst/>
                          <a:latin typeface="+mn-lt"/>
                        </a:rPr>
                        <a:t> </a:t>
                      </a:r>
                      <a:r>
                        <a:rPr lang="en-US" sz="1400" b="0" dirty="0">
                          <a:effectLst/>
                          <a:latin typeface="+mn-lt"/>
                        </a:rPr>
                        <a:t>tribal</a:t>
                      </a:r>
                      <a:r>
                        <a:rPr lang="en-US" sz="1400" b="0" spc="-15" dirty="0">
                          <a:effectLst/>
                          <a:latin typeface="+mn-lt"/>
                        </a:rPr>
                        <a:t> </a:t>
                      </a:r>
                      <a:r>
                        <a:rPr lang="en-US" sz="1400" b="0" dirty="0">
                          <a:effectLst/>
                          <a:latin typeface="+mn-lt"/>
                        </a:rPr>
                        <a:t>language</a:t>
                      </a:r>
                      <a:r>
                        <a:rPr lang="en-US" sz="1400" b="0" spc="-15" dirty="0">
                          <a:effectLst/>
                          <a:latin typeface="+mn-lt"/>
                        </a:rPr>
                        <a:t> </a:t>
                      </a:r>
                      <a:r>
                        <a:rPr lang="en-US" sz="1400" b="0" dirty="0">
                          <a:effectLst/>
                          <a:latin typeface="+mn-lt"/>
                        </a:rPr>
                        <a:t>in</a:t>
                      </a:r>
                      <a:r>
                        <a:rPr lang="en-US" sz="1400" b="0" spc="-10" dirty="0">
                          <a:effectLst/>
                          <a:latin typeface="+mn-lt"/>
                        </a:rPr>
                        <a:t> </a:t>
                      </a:r>
                      <a:r>
                        <a:rPr lang="en-US" sz="1400" b="0" dirty="0">
                          <a:effectLst/>
                          <a:latin typeface="+mn-lt"/>
                        </a:rPr>
                        <a:t>primary </a:t>
                      </a:r>
                      <a:r>
                        <a:rPr lang="en-US" sz="1400" b="0" spc="-260" dirty="0">
                          <a:effectLst/>
                          <a:latin typeface="+mn-lt"/>
                        </a:rPr>
                        <a:t> </a:t>
                      </a:r>
                      <a:r>
                        <a:rPr lang="en-US" sz="1400" b="0" dirty="0">
                          <a:effectLst/>
                          <a:latin typeface="+mn-lt"/>
                        </a:rPr>
                        <a:t>education</a:t>
                      </a:r>
                      <a:r>
                        <a:rPr lang="en-US" sz="1400" b="0" spc="-5" dirty="0">
                          <a:effectLst/>
                          <a:latin typeface="+mn-lt"/>
                        </a:rPr>
                        <a:t> </a:t>
                      </a:r>
                      <a:r>
                        <a:rPr lang="en-US" sz="1400" b="0" dirty="0">
                          <a:effectLst/>
                          <a:latin typeface="+mn-lt"/>
                        </a:rPr>
                        <a:t>in tribal</a:t>
                      </a:r>
                      <a:r>
                        <a:rPr lang="en-US" sz="1400" b="0" spc="-5" dirty="0">
                          <a:effectLst/>
                          <a:latin typeface="+mn-lt"/>
                        </a:rPr>
                        <a:t> </a:t>
                      </a:r>
                      <a:r>
                        <a:rPr lang="en-US" sz="1400" b="0" dirty="0">
                          <a:effectLst/>
                          <a:latin typeface="+mn-lt"/>
                        </a:rPr>
                        <a:t>habitations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1837073477"/>
                  </a:ext>
                </a:extLst>
              </a:tr>
              <a:tr h="488309">
                <a:tc>
                  <a:txBody>
                    <a:bodyPr/>
                    <a:lstStyle/>
                    <a:p>
                      <a:pPr marL="7620" algn="ctr">
                        <a:lnSpc>
                          <a:spcPct val="150000"/>
                        </a:lnSpc>
                        <a:spcBef>
                          <a:spcPts val="735"/>
                        </a:spcBef>
                        <a:spcAft>
                          <a:spcPts val="0"/>
                        </a:spcAft>
                      </a:pPr>
                      <a:r>
                        <a:rPr lang="en-US" sz="1600" b="0" dirty="0">
                          <a:effectLst/>
                          <a:latin typeface="+mn-lt"/>
                        </a:rPr>
                        <a:t>4</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8900" algn="l">
                        <a:lnSpc>
                          <a:spcPct val="150000"/>
                        </a:lnSpc>
                        <a:spcBef>
                          <a:spcPts val="735"/>
                        </a:spcBef>
                        <a:spcAft>
                          <a:spcPts val="0"/>
                        </a:spcAft>
                      </a:pPr>
                      <a:r>
                        <a:rPr lang="en-US" sz="1400" b="0" dirty="0">
                          <a:effectLst/>
                          <a:latin typeface="+mn-lt"/>
                        </a:rPr>
                        <a:t>Mr. Siddharth</a:t>
                      </a:r>
                      <a:r>
                        <a:rPr lang="en-US" sz="1400" b="0" spc="-5" dirty="0">
                          <a:effectLst/>
                          <a:latin typeface="+mn-lt"/>
                        </a:rPr>
                        <a:t> </a:t>
                      </a:r>
                      <a:r>
                        <a:rPr lang="en-US" sz="1400" b="0" dirty="0" err="1">
                          <a:effectLst/>
                          <a:latin typeface="+mn-lt"/>
                        </a:rPr>
                        <a:t>Yonzone</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92075" marR="91440" algn="l">
                        <a:lnSpc>
                          <a:spcPct val="150000"/>
                        </a:lnSpc>
                        <a:spcBef>
                          <a:spcPts val="735"/>
                        </a:spcBef>
                        <a:spcAft>
                          <a:spcPts val="0"/>
                        </a:spcAft>
                      </a:pPr>
                      <a:r>
                        <a:rPr lang="en-US" sz="1400" b="0" dirty="0">
                          <a:effectLst/>
                          <a:latin typeface="+mn-lt"/>
                        </a:rPr>
                        <a:t>Principal, EMRS</a:t>
                      </a:r>
                      <a:r>
                        <a:rPr lang="en-US" sz="1400" b="0" spc="-5" dirty="0">
                          <a:effectLst/>
                          <a:latin typeface="+mn-lt"/>
                        </a:rPr>
                        <a:t> </a:t>
                      </a:r>
                      <a:r>
                        <a:rPr lang="en-US" sz="1400" b="0" dirty="0" err="1">
                          <a:effectLst/>
                          <a:latin typeface="+mn-lt"/>
                        </a:rPr>
                        <a:t>Gangyap</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algn="l">
                        <a:lnSpc>
                          <a:spcPct val="150000"/>
                        </a:lnSpc>
                      </a:pPr>
                      <a:r>
                        <a:rPr lang="en-US" sz="1400" b="0" dirty="0">
                          <a:effectLst/>
                          <a:latin typeface="+mn-lt"/>
                        </a:rPr>
                        <a:t>Challenges</a:t>
                      </a:r>
                      <a:r>
                        <a:rPr lang="en-US" sz="1400" b="0" spc="310" dirty="0">
                          <a:effectLst/>
                          <a:latin typeface="+mn-lt"/>
                        </a:rPr>
                        <a:t> </a:t>
                      </a:r>
                      <a:r>
                        <a:rPr lang="en-US" sz="1400" b="0" dirty="0">
                          <a:effectLst/>
                          <a:latin typeface="+mn-lt"/>
                        </a:rPr>
                        <a:t>faced  </a:t>
                      </a:r>
                      <a:r>
                        <a:rPr lang="en-US" sz="1400" b="0" spc="35" dirty="0">
                          <a:effectLst/>
                          <a:latin typeface="+mn-lt"/>
                        </a:rPr>
                        <a:t> </a:t>
                      </a:r>
                      <a:r>
                        <a:rPr lang="en-US" sz="1400" b="0" dirty="0">
                          <a:effectLst/>
                          <a:latin typeface="+mn-lt"/>
                        </a:rPr>
                        <a:t>by  </a:t>
                      </a:r>
                      <a:r>
                        <a:rPr lang="en-US" sz="1400" b="0" spc="35" dirty="0">
                          <a:effectLst/>
                          <a:latin typeface="+mn-lt"/>
                        </a:rPr>
                        <a:t> </a:t>
                      </a:r>
                      <a:r>
                        <a:rPr lang="en-US" sz="1400" b="0" dirty="0">
                          <a:effectLst/>
                          <a:latin typeface="+mn-lt"/>
                        </a:rPr>
                        <a:t>teachers</a:t>
                      </a:r>
                      <a:r>
                        <a:rPr lang="en-IN" sz="1400" b="0" dirty="0">
                          <a:effectLst/>
                          <a:latin typeface="+mn-lt"/>
                        </a:rPr>
                        <a:t> </a:t>
                      </a:r>
                      <a:r>
                        <a:rPr lang="en-US" sz="1400" b="0" dirty="0">
                          <a:effectLst/>
                          <a:latin typeface="+mn-lt"/>
                        </a:rPr>
                        <a:t>working</a:t>
                      </a:r>
                      <a:r>
                        <a:rPr lang="en-US" sz="1400" b="0" spc="-5" dirty="0">
                          <a:effectLst/>
                          <a:latin typeface="+mn-lt"/>
                        </a:rPr>
                        <a:t> </a:t>
                      </a:r>
                      <a:r>
                        <a:rPr lang="en-US" sz="1400" b="0" dirty="0">
                          <a:effectLst/>
                          <a:latin typeface="+mn-lt"/>
                        </a:rPr>
                        <a:t>in</a:t>
                      </a:r>
                      <a:r>
                        <a:rPr lang="en-US" sz="1400" b="0" spc="-5" dirty="0">
                          <a:effectLst/>
                          <a:latin typeface="+mn-lt"/>
                        </a:rPr>
                        <a:t> </a:t>
                      </a:r>
                      <a:r>
                        <a:rPr lang="en-US" sz="1400" b="0" dirty="0">
                          <a:effectLst/>
                          <a:latin typeface="+mn-lt"/>
                        </a:rPr>
                        <a:t>remote</a:t>
                      </a:r>
                      <a:r>
                        <a:rPr lang="en-US" sz="1400" b="0" spc="-10" dirty="0">
                          <a:effectLst/>
                          <a:latin typeface="+mn-lt"/>
                        </a:rPr>
                        <a:t> </a:t>
                      </a:r>
                      <a:r>
                        <a:rPr lang="en-US" sz="1400" b="0" dirty="0">
                          <a:effectLst/>
                          <a:latin typeface="+mn-lt"/>
                        </a:rPr>
                        <a:t>areas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649595849"/>
                  </a:ext>
                </a:extLst>
              </a:tr>
              <a:tr h="548605">
                <a:tc>
                  <a:txBody>
                    <a:bodyPr/>
                    <a:lstStyle/>
                    <a:p>
                      <a:pPr algn="ctr">
                        <a:lnSpc>
                          <a:spcPct val="150000"/>
                        </a:lnSpc>
                        <a:spcBef>
                          <a:spcPts val="5"/>
                        </a:spcBef>
                      </a:pPr>
                      <a:r>
                        <a:rPr lang="en-US" sz="1600" b="0" dirty="0">
                          <a:effectLst/>
                          <a:latin typeface="+mn-lt"/>
                        </a:rPr>
                        <a:t> 5</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indent="0" algn="l">
                        <a:lnSpc>
                          <a:spcPct val="150000"/>
                        </a:lnSpc>
                        <a:spcBef>
                          <a:spcPts val="5"/>
                        </a:spcBef>
                      </a:pPr>
                      <a:r>
                        <a:rPr lang="en-US" sz="1400" b="0" dirty="0">
                          <a:effectLst/>
                          <a:latin typeface="+mn-lt"/>
                        </a:rPr>
                        <a:t>Ms.  Vibha</a:t>
                      </a:r>
                      <a:r>
                        <a:rPr lang="en-US" sz="1400" b="0" spc="-5" dirty="0">
                          <a:effectLst/>
                          <a:latin typeface="+mn-lt"/>
                        </a:rPr>
                        <a:t> </a:t>
                      </a:r>
                      <a:r>
                        <a:rPr lang="en-US" sz="1400" b="0" dirty="0">
                          <a:effectLst/>
                          <a:latin typeface="+mn-lt"/>
                        </a:rPr>
                        <a:t>Joshi</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algn="l">
                        <a:lnSpc>
                          <a:spcPct val="150000"/>
                        </a:lnSpc>
                        <a:spcBef>
                          <a:spcPts val="5"/>
                        </a:spcBef>
                      </a:pPr>
                      <a:r>
                        <a:rPr lang="en-US" sz="1400" b="0" dirty="0">
                          <a:effectLst/>
                          <a:latin typeface="+mn-lt"/>
                        </a:rPr>
                        <a:t> Principal, EMRS </a:t>
                      </a:r>
                      <a:r>
                        <a:rPr lang="en-US" sz="1400" b="0" dirty="0" err="1">
                          <a:effectLst/>
                          <a:latin typeface="+mn-lt"/>
                        </a:rPr>
                        <a:t>Lumla</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marR="59690" algn="l">
                        <a:lnSpc>
                          <a:spcPct val="150000"/>
                        </a:lnSpc>
                        <a:spcBef>
                          <a:spcPts val="20"/>
                        </a:spcBef>
                        <a:spcAft>
                          <a:spcPts val="0"/>
                        </a:spcAft>
                      </a:pPr>
                      <a:r>
                        <a:rPr lang="en-US" sz="1400" b="0" dirty="0">
                          <a:effectLst/>
                          <a:latin typeface="+mn-lt"/>
                        </a:rPr>
                        <a:t>Preparing</a:t>
                      </a:r>
                      <a:r>
                        <a:rPr lang="en-US" sz="1400" b="0" spc="175" dirty="0">
                          <a:effectLst/>
                          <a:latin typeface="+mn-lt"/>
                        </a:rPr>
                        <a:t> </a:t>
                      </a:r>
                      <a:r>
                        <a:rPr lang="en-US" sz="1400" b="0" dirty="0">
                          <a:effectLst/>
                          <a:latin typeface="+mn-lt"/>
                        </a:rPr>
                        <a:t>tribal</a:t>
                      </a:r>
                      <a:r>
                        <a:rPr lang="en-US" sz="1400" b="0" spc="175" dirty="0">
                          <a:effectLst/>
                          <a:latin typeface="+mn-lt"/>
                        </a:rPr>
                        <a:t> </a:t>
                      </a:r>
                      <a:r>
                        <a:rPr lang="en-US" sz="1400" b="0" dirty="0">
                          <a:effectLst/>
                          <a:latin typeface="+mn-lt"/>
                        </a:rPr>
                        <a:t>children</a:t>
                      </a:r>
                      <a:r>
                        <a:rPr lang="en-US" sz="1400" b="0" spc="175" dirty="0">
                          <a:effectLst/>
                          <a:latin typeface="+mn-lt"/>
                        </a:rPr>
                        <a:t> </a:t>
                      </a:r>
                      <a:r>
                        <a:rPr lang="en-US" sz="1400" b="0" dirty="0">
                          <a:effectLst/>
                          <a:latin typeface="+mn-lt"/>
                        </a:rPr>
                        <a:t>from</a:t>
                      </a:r>
                      <a:r>
                        <a:rPr lang="en-US" sz="1400" b="0" spc="-260" dirty="0">
                          <a:effectLst/>
                          <a:latin typeface="+mn-lt"/>
                        </a:rPr>
                        <a:t>  </a:t>
                      </a:r>
                      <a:r>
                        <a:rPr lang="en-US" sz="1400" b="0" dirty="0">
                          <a:effectLst/>
                          <a:latin typeface="+mn-lt"/>
                        </a:rPr>
                        <a:t>Class</a:t>
                      </a:r>
                      <a:r>
                        <a:rPr lang="en-US" sz="1400" b="0" spc="80" dirty="0">
                          <a:effectLst/>
                          <a:latin typeface="+mn-lt"/>
                        </a:rPr>
                        <a:t> </a:t>
                      </a:r>
                      <a:r>
                        <a:rPr lang="en-US" sz="1400" b="0" dirty="0">
                          <a:effectLst/>
                          <a:latin typeface="+mn-lt"/>
                        </a:rPr>
                        <a:t>1</a:t>
                      </a:r>
                      <a:r>
                        <a:rPr lang="en-US" sz="1400" b="0" spc="80" dirty="0">
                          <a:effectLst/>
                          <a:latin typeface="+mn-lt"/>
                        </a:rPr>
                        <a:t> </a:t>
                      </a:r>
                      <a:r>
                        <a:rPr lang="en-US" sz="1400" b="0" dirty="0">
                          <a:effectLst/>
                          <a:latin typeface="+mn-lt"/>
                        </a:rPr>
                        <a:t>to</a:t>
                      </a:r>
                      <a:r>
                        <a:rPr lang="en-US" sz="1400" b="0" spc="85" dirty="0">
                          <a:effectLst/>
                          <a:latin typeface="+mn-lt"/>
                        </a:rPr>
                        <a:t> </a:t>
                      </a:r>
                      <a:r>
                        <a:rPr lang="en-US" sz="1400" b="0" dirty="0">
                          <a:effectLst/>
                          <a:latin typeface="+mn-lt"/>
                        </a:rPr>
                        <a:t>5</a:t>
                      </a:r>
                      <a:r>
                        <a:rPr lang="en-US" sz="1400" b="0" spc="80" dirty="0">
                          <a:effectLst/>
                          <a:latin typeface="+mn-lt"/>
                        </a:rPr>
                        <a:t> </a:t>
                      </a:r>
                      <a:r>
                        <a:rPr lang="en-US" sz="1400" b="0" dirty="0">
                          <a:effectLst/>
                          <a:latin typeface="+mn-lt"/>
                        </a:rPr>
                        <a:t>to</a:t>
                      </a:r>
                      <a:r>
                        <a:rPr lang="en-US" sz="1400" b="0" spc="80" dirty="0">
                          <a:effectLst/>
                          <a:latin typeface="+mn-lt"/>
                        </a:rPr>
                        <a:t> </a:t>
                      </a:r>
                      <a:r>
                        <a:rPr lang="en-US" sz="1400" b="0" dirty="0">
                          <a:effectLst/>
                          <a:latin typeface="+mn-lt"/>
                        </a:rPr>
                        <a:t>enter</a:t>
                      </a:r>
                      <a:r>
                        <a:rPr lang="en-US" sz="1400" b="0" spc="85" dirty="0">
                          <a:effectLst/>
                          <a:latin typeface="+mn-lt"/>
                        </a:rPr>
                        <a:t> </a:t>
                      </a:r>
                      <a:r>
                        <a:rPr lang="en-US" sz="1400" b="0" dirty="0">
                          <a:effectLst/>
                          <a:latin typeface="+mn-lt"/>
                        </a:rPr>
                        <a:t>Class</a:t>
                      </a:r>
                      <a:r>
                        <a:rPr lang="en-US" sz="1400" b="0" spc="80" dirty="0">
                          <a:effectLst/>
                          <a:latin typeface="+mn-lt"/>
                        </a:rPr>
                        <a:t> </a:t>
                      </a:r>
                      <a:r>
                        <a:rPr lang="en-US" sz="1400" b="0" dirty="0">
                          <a:effectLst/>
                          <a:latin typeface="+mn-lt"/>
                        </a:rPr>
                        <a:t>6th</a:t>
                      </a:r>
                      <a:r>
                        <a:rPr lang="en-US" sz="1400" b="0" spc="175" dirty="0">
                          <a:effectLst/>
                          <a:latin typeface="+mn-lt"/>
                        </a:rPr>
                        <a:t> </a:t>
                      </a:r>
                      <a:r>
                        <a:rPr lang="en-US" sz="1400" b="0" dirty="0">
                          <a:effectLst/>
                          <a:latin typeface="+mn-lt"/>
                        </a:rPr>
                        <a:t>in</a:t>
                      </a:r>
                      <a:r>
                        <a:rPr lang="en-IN" sz="1400" b="0" dirty="0">
                          <a:effectLst/>
                          <a:latin typeface="+mn-lt"/>
                        </a:rPr>
                        <a:t> </a:t>
                      </a:r>
                      <a:r>
                        <a:rPr lang="en-US" sz="1400" b="0" dirty="0">
                          <a:effectLst/>
                          <a:latin typeface="+mn-lt"/>
                        </a:rPr>
                        <a:t>EMRS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557845764"/>
                  </a:ext>
                </a:extLst>
              </a:tr>
              <a:tr h="791623">
                <a:tc>
                  <a:txBody>
                    <a:bodyPr/>
                    <a:lstStyle/>
                    <a:p>
                      <a:pPr algn="ctr">
                        <a:lnSpc>
                          <a:spcPct val="150000"/>
                        </a:lnSpc>
                        <a:spcBef>
                          <a:spcPts val="35"/>
                        </a:spcBef>
                      </a:pPr>
                      <a:r>
                        <a:rPr lang="en-US" sz="1600" b="0" dirty="0">
                          <a:effectLst/>
                          <a:latin typeface="+mn-lt"/>
                        </a:rPr>
                        <a:t> </a:t>
                      </a:r>
                      <a:endParaRPr lang="en-IN" sz="1600" b="0" dirty="0">
                        <a:effectLst/>
                        <a:latin typeface="+mn-lt"/>
                      </a:endParaRPr>
                    </a:p>
                    <a:p>
                      <a:pPr marL="7620" algn="ctr">
                        <a:lnSpc>
                          <a:spcPct val="150000"/>
                        </a:lnSpc>
                      </a:pPr>
                      <a:r>
                        <a:rPr lang="en-US" sz="1600" b="0" dirty="0">
                          <a:effectLst/>
                          <a:latin typeface="+mn-lt"/>
                        </a:rPr>
                        <a:t>6</a:t>
                      </a:r>
                      <a:endParaRPr lang="en-IN" sz="16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indent="0" algn="l">
                        <a:lnSpc>
                          <a:spcPct val="150000"/>
                        </a:lnSpc>
                        <a:spcBef>
                          <a:spcPts val="35"/>
                        </a:spcBef>
                      </a:pPr>
                      <a:r>
                        <a:rPr lang="en-US" sz="1400" b="0" dirty="0">
                          <a:effectLst/>
                          <a:latin typeface="+mn-lt"/>
                        </a:rPr>
                        <a:t> Swami</a:t>
                      </a:r>
                      <a:r>
                        <a:rPr lang="en-US" sz="1400" b="0" spc="-10" dirty="0">
                          <a:effectLst/>
                          <a:latin typeface="+mn-lt"/>
                        </a:rPr>
                        <a:t> </a:t>
                      </a:r>
                      <a:r>
                        <a:rPr lang="en-US" sz="1400" b="0" dirty="0" err="1">
                          <a:effectLst/>
                          <a:latin typeface="+mn-lt"/>
                        </a:rPr>
                        <a:t>Pravakand</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87313" marR="187325" indent="0" algn="l">
                        <a:lnSpc>
                          <a:spcPct val="150000"/>
                        </a:lnSpc>
                        <a:spcBef>
                          <a:spcPts val="1205"/>
                        </a:spcBef>
                        <a:spcAft>
                          <a:spcPts val="0"/>
                        </a:spcAft>
                      </a:pPr>
                      <a:r>
                        <a:rPr lang="en-US" sz="1400" b="0" dirty="0">
                          <a:effectLst/>
                          <a:latin typeface="+mn-lt"/>
                        </a:rPr>
                        <a:t>Bharat </a:t>
                      </a:r>
                      <a:r>
                        <a:rPr lang="en-US" sz="1400" b="0" dirty="0" err="1">
                          <a:effectLst/>
                          <a:latin typeface="+mn-lt"/>
                        </a:rPr>
                        <a:t>Sevashram</a:t>
                      </a:r>
                      <a:r>
                        <a:rPr lang="en-US" sz="1400" b="0" dirty="0">
                          <a:effectLst/>
                          <a:latin typeface="+mn-lt"/>
                        </a:rPr>
                        <a:t>, </a:t>
                      </a:r>
                      <a:r>
                        <a:rPr lang="en-US" sz="1400" b="0" dirty="0" err="1">
                          <a:effectLst/>
                          <a:latin typeface="+mn-lt"/>
                        </a:rPr>
                        <a:t>Ghatshila</a:t>
                      </a:r>
                      <a:r>
                        <a:rPr lang="en-US" sz="1400" b="0" dirty="0">
                          <a:effectLst/>
                          <a:latin typeface="+mn-lt"/>
                        </a:rPr>
                        <a:t>, East</a:t>
                      </a:r>
                      <a:r>
                        <a:rPr lang="en-US" sz="1400" b="0" spc="-260" dirty="0">
                          <a:effectLst/>
                          <a:latin typeface="+mn-lt"/>
                        </a:rPr>
                        <a:t> </a:t>
                      </a:r>
                      <a:r>
                        <a:rPr lang="en-US" sz="1400" b="0" dirty="0" err="1">
                          <a:effectLst/>
                          <a:latin typeface="+mn-lt"/>
                        </a:rPr>
                        <a:t>Singhbhum</a:t>
                      </a:r>
                      <a:endParaRPr lang="en-IN" sz="1400" b="0" dirty="0">
                        <a:effectLst/>
                        <a:latin typeface="+mn-lt"/>
                        <a:ea typeface="Calibri" panose="020F0502020204030204" pitchFamily="34" charset="0"/>
                        <a:cs typeface="Mangal" panose="02040503050203030202" pitchFamily="18" charset="0"/>
                      </a:endParaRPr>
                    </a:p>
                  </a:txBody>
                  <a:tcPr marL="0" marR="0" marT="0" marB="0"/>
                </a:tc>
                <a:tc>
                  <a:txBody>
                    <a:bodyPr/>
                    <a:lstStyle/>
                    <a:p>
                      <a:pPr marL="67310" marR="62865" algn="l">
                        <a:lnSpc>
                          <a:spcPct val="150000"/>
                        </a:lnSpc>
                        <a:spcBef>
                          <a:spcPts val="465"/>
                        </a:spcBef>
                        <a:spcAft>
                          <a:spcPts val="0"/>
                        </a:spcAft>
                      </a:pPr>
                      <a:r>
                        <a:rPr lang="en-US" sz="1400" b="0" dirty="0">
                          <a:effectLst/>
                          <a:latin typeface="+mn-lt"/>
                        </a:rPr>
                        <a:t>Operational</a:t>
                      </a:r>
                      <a:r>
                        <a:rPr lang="en-US" sz="1400" b="0" spc="5" dirty="0">
                          <a:effectLst/>
                          <a:latin typeface="+mn-lt"/>
                        </a:rPr>
                        <a:t> </a:t>
                      </a:r>
                      <a:r>
                        <a:rPr lang="en-US" sz="1400" b="0" dirty="0">
                          <a:effectLst/>
                          <a:latin typeface="+mn-lt"/>
                        </a:rPr>
                        <a:t>challenges</a:t>
                      </a:r>
                      <a:r>
                        <a:rPr lang="en-US" sz="1400" b="0" spc="5" dirty="0">
                          <a:effectLst/>
                          <a:latin typeface="+mn-lt"/>
                        </a:rPr>
                        <a:t> </a:t>
                      </a:r>
                      <a:r>
                        <a:rPr lang="en-US" sz="1400" b="0" dirty="0">
                          <a:effectLst/>
                          <a:latin typeface="+mn-lt"/>
                        </a:rPr>
                        <a:t>for</a:t>
                      </a:r>
                      <a:r>
                        <a:rPr lang="en-US" sz="1400" b="0" spc="5" dirty="0">
                          <a:effectLst/>
                          <a:latin typeface="+mn-lt"/>
                        </a:rPr>
                        <a:t> </a:t>
                      </a:r>
                      <a:r>
                        <a:rPr lang="en-US" sz="1400" b="0" dirty="0">
                          <a:effectLst/>
                          <a:latin typeface="+mn-lt"/>
                        </a:rPr>
                        <a:t>running</a:t>
                      </a:r>
                      <a:r>
                        <a:rPr lang="en-US" sz="1400" b="0" spc="5" dirty="0">
                          <a:effectLst/>
                          <a:latin typeface="+mn-lt"/>
                        </a:rPr>
                        <a:t> </a:t>
                      </a:r>
                      <a:r>
                        <a:rPr lang="en-US" sz="1400" b="0" dirty="0">
                          <a:effectLst/>
                          <a:latin typeface="+mn-lt"/>
                        </a:rPr>
                        <a:t>schools</a:t>
                      </a:r>
                      <a:r>
                        <a:rPr lang="en-US" sz="1400" b="0" spc="5" dirty="0">
                          <a:effectLst/>
                          <a:latin typeface="+mn-lt"/>
                        </a:rPr>
                        <a:t> </a:t>
                      </a:r>
                      <a:r>
                        <a:rPr lang="en-US" sz="1400" b="0" dirty="0">
                          <a:effectLst/>
                          <a:latin typeface="+mn-lt"/>
                        </a:rPr>
                        <a:t>in</a:t>
                      </a:r>
                      <a:r>
                        <a:rPr lang="en-US" sz="1400" b="0" spc="5" dirty="0">
                          <a:effectLst/>
                          <a:latin typeface="+mn-lt"/>
                        </a:rPr>
                        <a:t> </a:t>
                      </a:r>
                      <a:r>
                        <a:rPr lang="en-US" sz="1400" b="0" dirty="0">
                          <a:effectLst/>
                          <a:latin typeface="+mn-lt"/>
                        </a:rPr>
                        <a:t>remote</a:t>
                      </a:r>
                      <a:r>
                        <a:rPr lang="en-US" sz="1400" b="0" spc="5" dirty="0">
                          <a:effectLst/>
                          <a:latin typeface="+mn-lt"/>
                        </a:rPr>
                        <a:t> </a:t>
                      </a:r>
                      <a:r>
                        <a:rPr lang="en-US" sz="1400" b="0" dirty="0">
                          <a:effectLst/>
                          <a:latin typeface="+mn-lt"/>
                        </a:rPr>
                        <a:t>locations</a:t>
                      </a:r>
                      <a:endParaRPr lang="en-IN" sz="1400" b="0" dirty="0">
                        <a:effectLst/>
                        <a:latin typeface="+mn-lt"/>
                        <a:ea typeface="Calibri" panose="020F0502020204030204" pitchFamily="34" charset="0"/>
                        <a:cs typeface="Mangal" panose="02040503050203030202" pitchFamily="18" charset="0"/>
                      </a:endParaRPr>
                    </a:p>
                  </a:txBody>
                  <a:tcPr marL="0" marR="0" marT="0" marB="0"/>
                </a:tc>
                <a:extLst>
                  <a:ext uri="{0D108BD9-81ED-4DB2-BD59-A6C34878D82A}">
                    <a16:rowId xmlns:a16="http://schemas.microsoft.com/office/drawing/2014/main" val="114933072"/>
                  </a:ext>
                </a:extLst>
              </a:tr>
            </a:tbl>
          </a:graphicData>
        </a:graphic>
      </p:graphicFrame>
    </p:spTree>
    <p:extLst>
      <p:ext uri="{BB962C8B-B14F-4D97-AF65-F5344CB8AC3E}">
        <p14:creationId xmlns:p14="http://schemas.microsoft.com/office/powerpoint/2010/main" val="23324907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388</TotalTime>
  <Words>727</Words>
  <Application>Microsoft Office PowerPoint</Application>
  <PresentationFormat>Widescreen</PresentationFormat>
  <Paragraphs>131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Bookman Old Style</vt:lpstr>
      <vt:lpstr>Calibri</vt:lpstr>
      <vt:lpstr>Cambria</vt:lpstr>
      <vt:lpstr>Century Gothic</vt:lpstr>
      <vt:lpstr>Wingdings 3</vt:lpstr>
      <vt:lpstr>Wisp</vt:lpstr>
      <vt:lpstr> BUDGET WEBINAR  Teachers for EMRS </vt:lpstr>
      <vt:lpstr>PowerPoint Presentation</vt:lpstr>
      <vt:lpstr>Staff Recruitment for Eklavya Model Residential Schools (EMRS)</vt:lpstr>
      <vt:lpstr>Union Budget Announcement 2023-24</vt:lpstr>
      <vt:lpstr>Mechanism of Implementation</vt:lpstr>
      <vt:lpstr>Phase-wise staff requirement </vt:lpstr>
      <vt:lpstr>PowerPoint Presentation</vt:lpstr>
      <vt:lpstr>Challenges</vt:lpstr>
      <vt:lpstr>List of Experts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dc:title>
  <dc:creator>HP</dc:creator>
  <cp:lastModifiedBy>Asit Gopal</cp:lastModifiedBy>
  <cp:revision>33</cp:revision>
  <dcterms:created xsi:type="dcterms:W3CDTF">2023-02-22T07:21:56Z</dcterms:created>
  <dcterms:modified xsi:type="dcterms:W3CDTF">2023-02-24T04:43:23Z</dcterms:modified>
</cp:coreProperties>
</file>