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76" r:id="rId5"/>
    <p:sldId id="293" r:id="rId6"/>
    <p:sldId id="288" r:id="rId7"/>
    <p:sldId id="312" r:id="rId8"/>
    <p:sldId id="318" r:id="rId9"/>
    <p:sldId id="313" r:id="rId10"/>
    <p:sldId id="314" r:id="rId11"/>
    <p:sldId id="315" r:id="rId12"/>
    <p:sldId id="316" r:id="rId13"/>
    <p:sldId id="317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77D55-91C4-407E-AFF2-FB77C2DC8CAD}" type="datetimeFigureOut">
              <a:rPr lang="en-IN" smtClean="0"/>
              <a:pPr/>
              <a:t>24-02-2023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75D9-5834-44FD-ABB2-0ACCD2B816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888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1B2C1-5A96-4529-A243-F48FF4A8D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E45C29-A2D7-48DB-BAE3-9FE45538B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2F8209-3105-4DC1-BC53-D9938829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58A7-DD2A-409D-BAD8-9C28561C64E2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0016DB-A218-457A-B56C-AFC1DAC9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A7EBB2-D2BB-469B-ADF0-F12BABED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5234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726E77-CB8A-4976-BF2D-013C37E77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C8D8AA-FB03-4A97-A1FD-18442D0EA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B647C6-3A8F-4A17-AFC4-88215AD6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F3B4-2282-4C98-A9FD-ED00B3777BA1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F693B-9B35-4BB3-AAF0-77F45AB5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59A0BA-127A-4ACE-97E0-E86398F8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21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07333D-E605-472F-AD51-B0C6E4A76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980E05-DCF9-4525-B449-F9F5B1C5F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1432F1-C0E2-47EA-8FFD-C86024DA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4A42-0074-4559-BA9B-7925E73613A0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447BCA-9224-4DDD-80AB-D7F344A0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CF900-BBB8-40E4-9A7C-7F19E1D8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299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47ED0-3843-46D0-900C-E492494E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94"/>
            <a:ext cx="10515600" cy="1113298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D49DE-48A7-4FBF-B9E8-046DDC2A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506"/>
            <a:ext cx="10515600" cy="523002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F11739-F3BD-430E-9431-57B57EEB6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A65E-E73F-47F4-B876-96F381A4FD86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DFD35A-6C29-4D37-AD7B-55C47F9B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F70D38-0693-4881-A10F-7BAC4078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2630" y="6363174"/>
            <a:ext cx="2743200" cy="365125"/>
          </a:xfrm>
        </p:spPr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552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E3598-F42E-4E3F-9D90-ACDD3921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04D497-42E1-494F-A017-631C27AEA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91D42D-D6FD-495D-B9DE-D1DC9AFE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4172-8448-4CEA-90F1-4994276D590A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3AA1D9-9C99-44D6-9388-0B571DAB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599137-99C1-4F71-BEB0-08DDC13F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8342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AAF98E-310F-4D44-ABCC-8748E390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B6CAC-A143-4C95-8610-6D6E01810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EC6DA3-53B2-487B-A827-F9B661309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BD2D2C-4D3C-41B7-9279-091BD09B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353B-44C0-4E14-B333-2AB7F513B482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F871FB-F84E-4847-B0A4-094C49E3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AF60E9-99F0-4550-8633-4547689D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4382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8F935E-018A-443F-B371-D3C15ABC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2FF972-F8D2-4567-BCDB-0EB554B3C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B7F117-E00D-4BB1-A4CA-3DA42220E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57E8E9-0C2A-426A-94B7-E60B4299F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6B88F97-FFC1-43EC-87A7-E68F67660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8B3109-47C6-4674-8B65-3F84A7B6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36EE-F0B6-4553-BB0E-787562CA13D2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8FE91D-1515-4221-A69C-4F375014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7C6EF2-227E-44DC-B901-870233F4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491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CC78B7-4E7F-4F2C-9664-1A1B632B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199420-8DF8-4C56-A7D4-E48697B3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AA7C-17F7-4D58-A197-82B83BF374EE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019707-2BD5-43FD-80A6-4312EE9A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9D2071-3DD4-4E51-8C7E-FDD90D7F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6639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13E2BE-A990-46D7-9B19-7EB884CD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EC6-4E93-4C85-AF70-FC4F80E7BCCA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FB46274-74B2-4996-A389-B71DE225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5E1416-DCC2-4967-967C-3327D106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29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C56D5-786C-4393-8A9A-5A954346A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8F2114-797B-4899-B557-27B0F1A32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7EADC4-C38D-41DD-A3FE-FBECB6791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D81C76-C06B-4D53-B83D-3AA9E5FE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E39C-78D7-47A9-81A9-F407439C01E1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CD7830-0F72-4851-BCAE-00E253F9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021FE0-E3BA-47BF-8BEF-4D6AB5AF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574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930BD-7EAB-49CC-9C7F-FF8EC505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D8750C9-A01C-4CC1-BDE3-ABA836FC7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67E679-9CAA-4CCD-A528-95985FBDC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3A74B2-E7F4-4822-8E9D-C1625951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664-E531-45D3-8E89-B0275A46FD2F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2CF8E6-9423-428E-AB95-4703AB18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D1CAF8-A8F0-4049-B90F-F702ADDB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407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47EFB6-682D-43E0-867A-8FDD0024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334FD1-555F-4342-AEC5-FC1F8DE50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4FCF9-D000-4F65-990E-23E7E48F1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D6B9-3E4B-4ED2-97FB-6FFA0FE39836}" type="datetime1">
              <a:rPr lang="en-IN" smtClean="0"/>
              <a:pPr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4C369A-EDA9-4A85-B896-CB2822D2A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FE6C51-9686-4251-B52E-A2C00F70C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74B8-DC94-41BB-924A-2D9FA1482D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156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1ACC4-CC20-441B-AC4A-1098646E6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2908"/>
            <a:ext cx="9144000" cy="2057127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Post-Budget Webinars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34CA3F-D4DF-42DC-B77A-D84C33D0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6081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294" y="0"/>
            <a:ext cx="7814319" cy="470647"/>
          </a:xfrm>
        </p:spPr>
        <p:txBody>
          <a:bodyPr>
            <a:noAutofit/>
          </a:bodyPr>
          <a:lstStyle/>
          <a:p>
            <a:pPr algn="ctr"/>
            <a:r>
              <a:rPr lang="en-IN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Themes and Sub-themes</a:t>
            </a:r>
            <a:endParaRPr lang="en-US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7216953"/>
              </p:ext>
            </p:extLst>
          </p:nvPr>
        </p:nvGraphicFramePr>
        <p:xfrm>
          <a:off x="459971" y="533400"/>
          <a:ext cx="11272058" cy="63246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3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4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53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7704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Main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Themes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Sub-themes</a:t>
                      </a:r>
                    </a:p>
                    <a:p>
                      <a:pPr algn="ctr"/>
                      <a:r>
                        <a:rPr lang="en-US" sz="1800" b="1" dirty="0"/>
                        <a:t> 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407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1.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 err="1"/>
                        <a:t>Aspirational</a:t>
                      </a:r>
                      <a:r>
                        <a:rPr lang="en-US" sz="1800" b="0" baseline="0" dirty="0"/>
                        <a:t> Block </a:t>
                      </a:r>
                      <a:r>
                        <a:rPr lang="en-US" sz="1800" b="0" baseline="0" dirty="0" err="1"/>
                        <a:t>Programme</a:t>
                      </a:r>
                      <a:r>
                        <a:rPr lang="en-US" sz="1800" b="0" baseline="0" dirty="0"/>
                        <a:t> (ABP)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dirty="0">
                          <a:solidFill>
                            <a:schemeClr val="dk1"/>
                          </a:solidFill>
                        </a:rPr>
                        <a:t>Action Plan for accelerating saturation</a:t>
                      </a:r>
                      <a:r>
                        <a:rPr lang="en-IN" sz="1800" baseline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IN" sz="1800" dirty="0">
                          <a:solidFill>
                            <a:schemeClr val="dk1"/>
                          </a:solidFill>
                        </a:rPr>
                        <a:t>in ABP:</a:t>
                      </a:r>
                    </a:p>
                    <a:p>
                      <a:pPr marL="447675" lvl="1" indent="-265113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IN" sz="1800" baseline="0" dirty="0">
                          <a:solidFill>
                            <a:schemeClr val="dk1"/>
                          </a:solidFill>
                        </a:rPr>
                        <a:t>Education and Skill Development</a:t>
                      </a:r>
                      <a:endParaRPr lang="en-US" sz="1800" dirty="0">
                        <a:solidFill>
                          <a:schemeClr val="dk1"/>
                        </a:solidFill>
                      </a:endParaRPr>
                    </a:p>
                    <a:p>
                      <a:pPr marL="447675" lvl="1" indent="-265113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GB" sz="1800" baseline="0" dirty="0">
                          <a:solidFill>
                            <a:schemeClr val="dk1"/>
                          </a:solidFill>
                        </a:rPr>
                        <a:t>Nutrition and Health Services</a:t>
                      </a:r>
                    </a:p>
                    <a:p>
                      <a:pPr marL="447675" lvl="1" indent="-265113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GB" sz="1800" b="0" baseline="0" dirty="0">
                          <a:solidFill>
                            <a:schemeClr val="dk1"/>
                          </a:solidFill>
                        </a:rPr>
                        <a:t>Drinking Water and Sanitation</a:t>
                      </a:r>
                      <a:endParaRPr lang="en-US" sz="18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159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2.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PM PVTG Development Mission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Challenges in socio-economic  development of PVTG habitations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Cultural Preservation of PVTG communities in the context of development process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Formulation of Micro Plans and other modalities for PVTG Development in Convergence &amp; Saturation mode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Tribal Development Policy Formulation–Challenges &amp; Achievements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Preparatory and parallel exercises to make PVTG Development Mission more meaningful and suggestive action plans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Potential of FRA and On-ground challenges as empowering tool for PVTG communities: CFR and habitat rights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Sustainable Development for PVTGs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Migrations &amp; Livelihood issues among the PVTGs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0" baseline="0" dirty="0"/>
                        <a:t>Efficient Management of Minor Forest Products for Improving Livelihood of Tribal community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649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050" y="134472"/>
            <a:ext cx="7814319" cy="470647"/>
          </a:xfrm>
        </p:spPr>
        <p:txBody>
          <a:bodyPr>
            <a:noAutofit/>
          </a:bodyPr>
          <a:lstStyle/>
          <a:p>
            <a:pPr algn="ctr"/>
            <a:r>
              <a:rPr lang="en-IN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Themes and Sub-themes</a:t>
            </a:r>
            <a:endParaRPr lang="en-US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5432477"/>
              </p:ext>
            </p:extLst>
          </p:nvPr>
        </p:nvGraphicFramePr>
        <p:xfrm>
          <a:off x="573578" y="874056"/>
          <a:ext cx="11280371" cy="56570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3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629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2265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Main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dirty="0"/>
                        <a:t>Themes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Sub-themes</a:t>
                      </a:r>
                    </a:p>
                    <a:p>
                      <a:pPr algn="ctr"/>
                      <a:r>
                        <a:rPr lang="en-US" sz="2400" b="1" dirty="0"/>
                        <a:t> 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79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3.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Teachers for </a:t>
                      </a:r>
                      <a:r>
                        <a:rPr lang="en-IN" sz="2000" b="0" dirty="0" err="1"/>
                        <a:t>Eklavya</a:t>
                      </a:r>
                      <a:r>
                        <a:rPr lang="en-IN" sz="2000" b="0" baseline="0" dirty="0"/>
                        <a:t> Model Residential Schools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Preparedness of teachers coming from diverse backgrounds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Recruitment challenges for remote locations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Use of tribal language in primary </a:t>
                      </a:r>
                      <a:r>
                        <a:rPr lang="en-IN" sz="2000" b="0" baseline="0" dirty="0" err="1"/>
                        <a:t>educaton</a:t>
                      </a:r>
                      <a:r>
                        <a:rPr lang="en-IN" sz="2000" b="0" baseline="0" dirty="0"/>
                        <a:t> in tribal habitations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Challenges faced by teachers working in remote areas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Preparing tribal children from Class 1 to 5 to enter Class 6 in EMRS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Operational challenges for running schools in remote locations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Day to day issues and challenges in managing EMRS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877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4.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PM</a:t>
                      </a:r>
                      <a:r>
                        <a:rPr lang="en-IN" sz="2000" b="0" baseline="0" dirty="0"/>
                        <a:t> </a:t>
                      </a:r>
                      <a:r>
                        <a:rPr lang="en-IN" sz="2000" b="0" baseline="0" dirty="0" err="1"/>
                        <a:t>Awaas</a:t>
                      </a:r>
                      <a:r>
                        <a:rPr lang="en-IN" sz="2000" b="0" baseline="0" dirty="0"/>
                        <a:t> </a:t>
                      </a:r>
                      <a:r>
                        <a:rPr lang="en-IN" sz="2000" b="0" baseline="0" dirty="0" err="1"/>
                        <a:t>Yojana</a:t>
                      </a:r>
                      <a:endParaRPr lang="en-IN" sz="2000" b="0" baseline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dirty="0"/>
                        <a:t>Strategy</a:t>
                      </a:r>
                      <a:r>
                        <a:rPr lang="en-IN" sz="2000" b="0" baseline="0" dirty="0"/>
                        <a:t> for provision of solar rooftop</a:t>
                      </a:r>
                    </a:p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Clear and green energy</a:t>
                      </a:r>
                    </a:p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Low-cost housing</a:t>
                      </a:r>
                    </a:p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Employment Generation</a:t>
                      </a:r>
                      <a:endParaRPr lang="en-US" sz="20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38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050" y="134472"/>
            <a:ext cx="7814319" cy="470647"/>
          </a:xfrm>
        </p:spPr>
        <p:txBody>
          <a:bodyPr>
            <a:noAutofit/>
          </a:bodyPr>
          <a:lstStyle/>
          <a:p>
            <a:pPr algn="ctr"/>
            <a:r>
              <a:rPr lang="en-IN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Themes and Sub-themes</a:t>
            </a:r>
            <a:endParaRPr lang="en-US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4834253"/>
              </p:ext>
            </p:extLst>
          </p:nvPr>
        </p:nvGraphicFramePr>
        <p:xfrm>
          <a:off x="258669" y="578471"/>
          <a:ext cx="11515079" cy="607841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147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46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05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2161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Main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dirty="0"/>
                        <a:t>Themes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Sub-themes</a:t>
                      </a:r>
                    </a:p>
                    <a:p>
                      <a:pPr algn="ctr"/>
                      <a:r>
                        <a:rPr lang="en-US" sz="1600" b="1" dirty="0"/>
                        <a:t> 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07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5.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dirty="0"/>
                        <a:t>Support for poor prisoners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Past judgements and their implementation status in r/o (financial aid to) poor prisoners 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Required reforms in support to poor prisoners 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Role of UTRCs in supporting Poor Prisoners.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Relevance of Penalty and Surety for bail/release in respect of poor prisoners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Assessing the quantum– Number of poor prisoners 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Implementation strategy for the support of Poor Prisoners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/>
                        <a:t>Monitoring and evaluation mechanism of the proposed implementation strategy 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6.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dirty="0"/>
                        <a:t>Sickle</a:t>
                      </a:r>
                      <a:r>
                        <a:rPr lang="en-IN" sz="2000" b="0" baseline="0" dirty="0"/>
                        <a:t> Cell Anaemia Mission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dirty="0"/>
                        <a:t>Health Promotion (Awareness</a:t>
                      </a:r>
                      <a:r>
                        <a:rPr lang="en-IN" sz="2000" b="0" baseline="0" dirty="0"/>
                        <a:t> Generation and pre-marital Genetic Counselling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Prevention (universal screen and early detection): screening tests followed by confirmatory tests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2000" b="0" baseline="0" dirty="0"/>
                        <a:t>Holistic Management and continuum of care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332755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038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23" y="0"/>
            <a:ext cx="7814319" cy="705391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Tentative number of participants</a:t>
            </a:r>
            <a:endParaRPr lang="en-US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3964252"/>
              </p:ext>
            </p:extLst>
          </p:nvPr>
        </p:nvGraphicFramePr>
        <p:xfrm>
          <a:off x="764772" y="964581"/>
          <a:ext cx="10723418" cy="551103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2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0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8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128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3271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Themes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Number</a:t>
                      </a:r>
                      <a:r>
                        <a:rPr lang="en-IN" sz="2000" b="1" baseline="0" dirty="0"/>
                        <a:t> of Speakers</a:t>
                      </a:r>
                      <a:endParaRPr lang="en-US" sz="2000" b="1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Number of Participants</a:t>
                      </a:r>
                      <a:endParaRPr lang="en-US" sz="2000" b="1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56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0" dirty="0"/>
                        <a:t>1.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0" dirty="0" err="1"/>
                        <a:t>Aspirational</a:t>
                      </a:r>
                      <a:r>
                        <a:rPr lang="en-US" sz="2000" b="0" baseline="0" dirty="0"/>
                        <a:t> Block </a:t>
                      </a:r>
                      <a:r>
                        <a:rPr lang="en-US" sz="2000" b="0" baseline="0" dirty="0" err="1"/>
                        <a:t>Programme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11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87</a:t>
                      </a:r>
                      <a:endParaRPr lang="en-US" sz="20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23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0" dirty="0"/>
                        <a:t>2.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0" dirty="0"/>
                        <a:t>PM PVTG Development Mission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baseline="0" dirty="0"/>
                        <a:t>7</a:t>
                      </a:r>
                      <a:endParaRPr lang="en-US" sz="2000" b="0" baseline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baseline="0" dirty="0"/>
                        <a:t>123</a:t>
                      </a:r>
                      <a:endParaRPr lang="en-US" sz="2000" b="0" baseline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501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3.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Teachers for </a:t>
                      </a:r>
                      <a:r>
                        <a:rPr lang="en-IN" sz="2000" b="0" dirty="0" err="1"/>
                        <a:t>Eklavya</a:t>
                      </a:r>
                      <a:r>
                        <a:rPr lang="en-IN" sz="2000" b="0" baseline="0" dirty="0"/>
                        <a:t> Model Residential Schools</a:t>
                      </a:r>
                      <a:endParaRPr lang="en-IN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baseline="0" dirty="0"/>
                        <a:t>8</a:t>
                      </a:r>
                      <a:endParaRPr lang="en-US" sz="2000" b="0" baseline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baseline="0" dirty="0"/>
                        <a:t>100</a:t>
                      </a:r>
                      <a:endParaRPr lang="en-US" sz="2000" b="0" baseline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78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4.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2000" b="0" dirty="0"/>
                        <a:t>PM</a:t>
                      </a:r>
                      <a:r>
                        <a:rPr lang="en-IN" sz="2000" b="0" baseline="0" dirty="0"/>
                        <a:t> </a:t>
                      </a:r>
                      <a:r>
                        <a:rPr lang="en-IN" sz="2000" b="0" baseline="0" dirty="0" err="1"/>
                        <a:t>Awaas</a:t>
                      </a:r>
                      <a:r>
                        <a:rPr lang="en-IN" sz="2000" b="0" baseline="0" dirty="0"/>
                        <a:t> </a:t>
                      </a:r>
                      <a:r>
                        <a:rPr lang="en-IN" sz="2000" b="0" baseline="0" dirty="0" err="1"/>
                        <a:t>Yojana</a:t>
                      </a:r>
                      <a:endParaRPr lang="en-IN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12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200</a:t>
                      </a:r>
                      <a:endParaRPr lang="en-US" sz="20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4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5.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dirty="0"/>
                        <a:t>Support for poor prisoners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17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51</a:t>
                      </a:r>
                      <a:endParaRPr lang="en-US" sz="20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26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6.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dirty="0"/>
                        <a:t>Sickle</a:t>
                      </a:r>
                      <a:r>
                        <a:rPr lang="en-IN" sz="2000" b="0" baseline="0" dirty="0"/>
                        <a:t> Cell Anaemia Mission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35</a:t>
                      </a:r>
                      <a:endParaRPr lang="en-US" sz="20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2000" b="0" dirty="0"/>
                        <a:t>134</a:t>
                      </a:r>
                      <a:endParaRPr lang="en-US" sz="20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332755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235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1ACC4-CC20-441B-AC4A-1098646E6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0294"/>
            <a:ext cx="9144000" cy="2387600"/>
          </a:xfrm>
        </p:spPr>
        <p:txBody>
          <a:bodyPr/>
          <a:lstStyle/>
          <a:p>
            <a:pPr algn="l"/>
            <a:r>
              <a:rPr lang="en-IN" b="1" dirty="0">
                <a:solidFill>
                  <a:schemeClr val="accent1"/>
                </a:solidFill>
              </a:rPr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34CA3F-D4DF-42DC-B77A-D84C33D0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904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7851D-0AE6-5D5A-320F-A4400BDA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Thrust and Themes of Budget 2023-24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3575C4-DE04-4B90-997F-BE378ED3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2</a:t>
            </a:fld>
            <a:endParaRPr lang="en-I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E9B33994-5BE1-4D3C-829F-5D26A1D80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915675"/>
              </p:ext>
            </p:extLst>
          </p:nvPr>
        </p:nvGraphicFramePr>
        <p:xfrm>
          <a:off x="838200" y="1045291"/>
          <a:ext cx="10515600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774">
                  <a:extLst>
                    <a:ext uri="{9D8B030D-6E8A-4147-A177-3AD203B41FA5}">
                      <a16:colId xmlns:a16="http://schemas.microsoft.com/office/drawing/2014/main" xmlns="" val="683059165"/>
                    </a:ext>
                  </a:extLst>
                </a:gridCol>
                <a:gridCol w="5797826">
                  <a:extLst>
                    <a:ext uri="{9D8B030D-6E8A-4147-A177-3AD203B41FA5}">
                      <a16:colId xmlns:a16="http://schemas.microsoft.com/office/drawing/2014/main" xmlns="" val="3860205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600" dirty="0">
                          <a:solidFill>
                            <a:schemeClr val="accent1"/>
                          </a:solidFill>
                        </a:rPr>
                        <a:t>Four transformative opportunities during Amrit Kaal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Priorities of Budget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(Guiding ‘</a:t>
                      </a:r>
                      <a:r>
                        <a:rPr lang="en-US" sz="2600" b="1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Saptarishis</a:t>
                      </a:r>
                      <a:r>
                        <a:rPr lang="en-US" sz="26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’)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84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IN" sz="2600" dirty="0"/>
                        <a:t>Economic Empowerment of Women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sv-SE" sz="2600" dirty="0"/>
                        <a:t>PM VIshwakarma KAushal Samman (PM VIKAS)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sv-SE" sz="2600" dirty="0"/>
                        <a:t>Tourism and Culture including Bharat SHRI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sv-SE" sz="2600" dirty="0"/>
                        <a:t>Green Growth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Inclusive Development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Reaching the Last Mile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Infrastructure and Investment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Unleashing the Potential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Green Growth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Youth Power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600" dirty="0"/>
                        <a:t>Financial Sector</a:t>
                      </a:r>
                      <a:endParaRPr lang="en-IN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122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41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F44F08C-D008-4B9B-8997-6AEC1A0DC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4514908"/>
              </p:ext>
            </p:extLst>
          </p:nvPr>
        </p:nvGraphicFramePr>
        <p:xfrm>
          <a:off x="441790" y="356139"/>
          <a:ext cx="11147460" cy="641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225">
                  <a:extLst>
                    <a:ext uri="{9D8B030D-6E8A-4147-A177-3AD203B41FA5}">
                      <a16:colId xmlns:a16="http://schemas.microsoft.com/office/drawing/2014/main" xmlns="" val="3954529695"/>
                    </a:ext>
                  </a:extLst>
                </a:gridCol>
                <a:gridCol w="8712235">
                  <a:extLst>
                    <a:ext uri="{9D8B030D-6E8A-4147-A177-3AD203B41FA5}">
                      <a16:colId xmlns:a16="http://schemas.microsoft.com/office/drawing/2014/main" xmlns="" val="434836413"/>
                    </a:ext>
                  </a:extLst>
                </a:gridCol>
              </a:tblGrid>
              <a:tr h="51381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600" b="1" dirty="0">
                          <a:solidFill>
                            <a:schemeClr val="accent1"/>
                          </a:solidFill>
                        </a:rPr>
                        <a:t>Objectives of Post-Budget Webinars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lnSpc>
                          <a:spcPct val="16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6736708"/>
                  </a:ext>
                </a:extLst>
              </a:tr>
              <a:tr h="2001805">
                <a:tc>
                  <a:txBody>
                    <a:bodyPr/>
                    <a:lstStyle/>
                    <a:p>
                      <a:r>
                        <a:rPr lang="en-IN" sz="2600" b="1" dirty="0">
                          <a:solidFill>
                            <a:schemeClr val="accent1"/>
                          </a:solidFill>
                        </a:rPr>
                        <a:t>Messaging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6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To carry forward and sustain 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</a:rPr>
                        <a:t>positive environment and momentum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of budget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Develop a sense of ownership by all relevant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6332037"/>
                  </a:ext>
                </a:extLst>
              </a:tr>
              <a:tr h="3317169"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chemeClr val="accent1"/>
                          </a:solidFill>
                        </a:rPr>
                        <a:t>Time-bound </a:t>
                      </a:r>
                      <a:r>
                        <a:rPr lang="en-IN" sz="2600" b="1" dirty="0">
                          <a:solidFill>
                            <a:schemeClr val="accent1"/>
                          </a:solidFill>
                        </a:rPr>
                        <a:t>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6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</a:rPr>
                        <a:t>Joint preparation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utilizing stakeholders’ practical/ global expertise/ experiences. </a:t>
                      </a:r>
                    </a:p>
                    <a:p>
                      <a:pPr marL="285750" indent="-285750" algn="just">
                        <a:lnSpc>
                          <a:spcPct val="16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Credible action for 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</a:rPr>
                        <a:t>removal of difficulties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usually encountered/expected</a:t>
                      </a:r>
                    </a:p>
                    <a:p>
                      <a:pPr marL="285750" indent="-285750" algn="just">
                        <a:lnSpc>
                          <a:spcPct val="16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Complete all 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</a:rPr>
                        <a:t>preparatory actions for implementation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to begin in right earnest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1501778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8C2089-1636-422E-8783-084F2ED7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9903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7B117-73FB-47FD-AC86-D10C23C60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701"/>
            <a:ext cx="10515600" cy="851349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dirty="0"/>
              <a:t>Action Points – Meeting chaired by Principal Secretary to PM on 13</a:t>
            </a:r>
            <a:r>
              <a:rPr lang="en-IN" sz="3600" baseline="30000" dirty="0"/>
              <a:t>th</a:t>
            </a:r>
            <a:r>
              <a:rPr lang="en-IN" sz="3600" dirty="0"/>
              <a:t> February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F857A2-A449-4737-A17C-19F86EBAE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95" y="1161019"/>
            <a:ext cx="10949609" cy="5022185"/>
          </a:xfrm>
        </p:spPr>
        <p:txBody>
          <a:bodyPr>
            <a:noAutofit/>
          </a:bodyPr>
          <a:lstStyle/>
          <a:p>
            <a:pPr marL="234950" lvl="1" algn="just"/>
            <a:r>
              <a:rPr lang="en-IN" dirty="0"/>
              <a:t>To be </a:t>
            </a:r>
            <a:r>
              <a:rPr lang="en-IN" b="1" dirty="0"/>
              <a:t>organised as joint/ participatory exercise</a:t>
            </a:r>
            <a:endParaRPr lang="en-IN" dirty="0"/>
          </a:p>
          <a:p>
            <a:pPr algn="just"/>
            <a:r>
              <a:rPr lang="en-US" sz="2400" dirty="0"/>
              <a:t>Focus on </a:t>
            </a:r>
            <a:r>
              <a:rPr lang="en-US" sz="2400" b="1" dirty="0"/>
              <a:t>implementation of budget announcements</a:t>
            </a:r>
            <a:endParaRPr lang="en-IN" sz="2400" dirty="0"/>
          </a:p>
          <a:p>
            <a:pPr algn="just"/>
            <a:r>
              <a:rPr lang="en-US" sz="2400" b="1" dirty="0"/>
              <a:t>Involve Stakeholders </a:t>
            </a:r>
            <a:r>
              <a:rPr lang="en-US" sz="2400" dirty="0"/>
              <a:t>from a broad spectrum</a:t>
            </a:r>
          </a:p>
          <a:p>
            <a:pPr algn="just"/>
            <a:r>
              <a:rPr lang="en-IN" sz="2400" dirty="0"/>
              <a:t>Identify all other </a:t>
            </a:r>
            <a:r>
              <a:rPr lang="en-IN" sz="2400" b="1" dirty="0"/>
              <a:t>relevant ministries/departments </a:t>
            </a:r>
            <a:r>
              <a:rPr lang="en-IN" sz="2400" dirty="0"/>
              <a:t>to be involved depending on the announcements being covered under that webinar.</a:t>
            </a:r>
          </a:p>
          <a:p>
            <a:pPr algn="just"/>
            <a:r>
              <a:rPr lang="en-US" sz="2400" dirty="0"/>
              <a:t>Lead and Co-lead Secretaries designated only for administrative convenience; </a:t>
            </a:r>
            <a:r>
              <a:rPr lang="en-US" sz="2400" b="1" dirty="0"/>
              <a:t>All Secretaries involved in webinar are co-organizers on an equal footing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Role of Officers may be seen more as Moderator for discussions - Officials’ presentations may be kept within prescribed short time-limit;</a:t>
            </a:r>
          </a:p>
          <a:p>
            <a:pPr algn="just"/>
            <a:r>
              <a:rPr lang="en-US" sz="2400" dirty="0"/>
              <a:t>Circulate concept note on the issues in advance for fruitful discussions</a:t>
            </a:r>
            <a:endParaRPr lang="en-I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3575C4-DE04-4B90-997F-BE378ED3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0158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709" y="231113"/>
            <a:ext cx="10946477" cy="420584"/>
          </a:xfrm>
        </p:spPr>
        <p:txBody>
          <a:bodyPr>
            <a:normAutofit fontScale="90000"/>
          </a:bodyPr>
          <a:lstStyle/>
          <a:p>
            <a:r>
              <a:rPr lang="en-IN" dirty="0"/>
              <a:t>			Guidance from Hon’ble 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1" y="708233"/>
            <a:ext cx="11576858" cy="5441533"/>
          </a:xfrm>
        </p:spPr>
        <p:txBody>
          <a:bodyPr>
            <a:noAutofit/>
          </a:bodyPr>
          <a:lstStyle/>
          <a:p>
            <a:pPr lvl="0" algn="just"/>
            <a:r>
              <a:rPr lang="en-IN" sz="2400" dirty="0"/>
              <a:t>Webinars should be held in virtual mode.</a:t>
            </a:r>
          </a:p>
          <a:p>
            <a:pPr lvl="0" algn="just"/>
            <a:r>
              <a:rPr lang="en-IN" sz="2400" dirty="0"/>
              <a:t>Objective is to improve implementation of budget announcements - Every aspect related to the budget announcements needs to be discussed</a:t>
            </a:r>
          </a:p>
          <a:p>
            <a:pPr lvl="0" algn="just"/>
            <a:r>
              <a:rPr lang="en-IN" sz="2400" dirty="0"/>
              <a:t>The webinars should encourage maximum participation from the stakeholders and learn from the ground level experience of practitioners.</a:t>
            </a:r>
          </a:p>
          <a:p>
            <a:pPr lvl="0" algn="just"/>
            <a:r>
              <a:rPr lang="en-IN" sz="2400" dirty="0"/>
              <a:t>To ensure wider participation from stakeholders, we should encourage that one expert speaks in only one webinar.</a:t>
            </a:r>
          </a:p>
          <a:p>
            <a:pPr lvl="0" algn="just"/>
            <a:r>
              <a:rPr lang="en-IN" sz="2400" dirty="0"/>
              <a:t>Webinars should be used to prepare action plans with quarterly targets. The implementation should be front ended rather than in the last quarter.</a:t>
            </a:r>
          </a:p>
          <a:p>
            <a:pPr lvl="0" algn="just"/>
            <a:r>
              <a:rPr lang="en-IN" sz="2400" b="1" dirty="0"/>
              <a:t>The Ministries should prepare monitoring mechanisms for the action plans. The existing system of </a:t>
            </a:r>
            <a:r>
              <a:rPr lang="en-IN" sz="2400" b="1" dirty="0" err="1"/>
              <a:t>SGoS</a:t>
            </a:r>
            <a:r>
              <a:rPr lang="en-IN" sz="2400" b="1" dirty="0"/>
              <a:t> can also be used for this purpose.</a:t>
            </a:r>
          </a:p>
          <a:p>
            <a:pPr lvl="0" algn="just"/>
            <a:endParaRPr lang="en-IN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4143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DC041-62FD-1285-0E6B-BC5EE332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94"/>
            <a:ext cx="10515600" cy="6394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Schedule of the Webinars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BEB0008-7D6F-45CB-845C-319F2B61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4B8-DC94-41BB-924A-2D9FA1482D1E}" type="slidenum">
              <a:rPr lang="en-IN" smtClean="0"/>
              <a:pPr/>
              <a:t>6</a:t>
            </a:fld>
            <a:endParaRPr lang="en-I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DDC65839-A5CE-4A51-8087-6DDD09457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0456895"/>
              </p:ext>
            </p:extLst>
          </p:nvPr>
        </p:nvGraphicFramePr>
        <p:xfrm>
          <a:off x="410094" y="662779"/>
          <a:ext cx="11371812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23">
                  <a:extLst>
                    <a:ext uri="{9D8B030D-6E8A-4147-A177-3AD203B41FA5}">
                      <a16:colId xmlns:a16="http://schemas.microsoft.com/office/drawing/2014/main" xmlns="" val="2100879233"/>
                    </a:ext>
                  </a:extLst>
                </a:gridCol>
                <a:gridCol w="5554669">
                  <a:extLst>
                    <a:ext uri="{9D8B030D-6E8A-4147-A177-3AD203B41FA5}">
                      <a16:colId xmlns:a16="http://schemas.microsoft.com/office/drawing/2014/main" xmlns="" val="1494737421"/>
                    </a:ext>
                  </a:extLst>
                </a:gridCol>
                <a:gridCol w="3654151">
                  <a:extLst>
                    <a:ext uri="{9D8B030D-6E8A-4147-A177-3AD203B41FA5}">
                      <a16:colId xmlns:a16="http://schemas.microsoft.com/office/drawing/2014/main" xmlns="" val="275984141"/>
                    </a:ext>
                  </a:extLst>
                </a:gridCol>
                <a:gridCol w="1627269">
                  <a:extLst>
                    <a:ext uri="{9D8B030D-6E8A-4147-A177-3AD203B41FA5}">
                      <a16:colId xmlns:a16="http://schemas.microsoft.com/office/drawing/2014/main" xmlns="" val="2793764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chemeClr val="accent1"/>
                          </a:solidFill>
                        </a:rPr>
                        <a:t>Sectors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chemeClr val="accent1"/>
                          </a:solidFill>
                        </a:rPr>
                        <a:t>Lead and 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chemeClr val="accent1"/>
                          </a:solidFill>
                        </a:rPr>
                        <a:t>Date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1136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Green Growth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MoP and MNRE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23th Feb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7633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Agriculture and Cooperatives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MoA&amp;FW and M/o Cooperation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24th Feb</a:t>
                      </a:r>
                      <a:endParaRPr lang="en-IN" sz="20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9542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Harnessing Youth power- Skilling and Education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Education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M/o SDE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25th Feb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9180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Reaching the last mile/Leaving No Citizen Behind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RD,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SJE and M/o 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27th Feb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8718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Unleashing the Potential: Ease of living using Technology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MeitY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DPIIT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28th Feb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9995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Urban Development with focus on Planning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MoHUA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M/o EF &amp;CC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March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0439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 Tourism in mission mode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Tourism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M/o Culture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3rd March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8282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Infrastructure and Investment: Improving logistic efficiency with PM Gatishakti National Master Plan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MoRTH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DPIIT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4th March 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0612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Health and Medical Research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chemeClr val="tx1"/>
                          </a:solidFill>
                        </a:rPr>
                        <a:t>MoHFW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 and D/o Pharmaceuticals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6th March 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1069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DEA and </a:t>
                      </a:r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7th March 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3696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Women Empowerment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chemeClr val="tx1"/>
                          </a:solidFill>
                        </a:rPr>
                        <a:t>M/o WCD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and M/o 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10th March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8637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PM VIshwakarma KAushal Samman (PM VIKAS)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chemeClr val="tx1"/>
                          </a:solidFill>
                        </a:rPr>
                        <a:t>M/o MSME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and M/o Textile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11th March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892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875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540" y="540015"/>
            <a:ext cx="9959391" cy="5728389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>
                <a:solidFill>
                  <a:schemeClr val="accent1"/>
                </a:solidFill>
              </a:rPr>
              <a:t>Webinar:4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>
                <a:solidFill>
                  <a:schemeClr val="accent1"/>
                </a:solidFill>
              </a:rPr>
              <a:t>Reaching the Last Mile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>
                <a:solidFill>
                  <a:schemeClr val="accent1"/>
                </a:solidFill>
              </a:rPr>
              <a:t>Lead and Co-Lead- Ministry of Rural Development ,M/O SJE &amp; M/TA</a:t>
            </a:r>
          </a:p>
          <a:p>
            <a:pPr algn="ctr">
              <a:buNone/>
            </a:pPr>
            <a:endParaRPr lang="en-US" sz="4236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IN" sz="4000" b="1" dirty="0">
                <a:solidFill>
                  <a:schemeClr val="accent1"/>
                </a:solidFill>
              </a:rPr>
              <a:t>(27 February 2023)</a:t>
            </a:r>
          </a:p>
          <a:p>
            <a:pPr algn="ctr">
              <a:buNone/>
            </a:pPr>
            <a:endParaRPr lang="en-US" sz="3177" dirty="0"/>
          </a:p>
          <a:p>
            <a:pPr algn="just">
              <a:buNone/>
            </a:pPr>
            <a:endParaRPr lang="en-US" sz="3883" dirty="0"/>
          </a:p>
        </p:txBody>
      </p:sp>
    </p:spTree>
    <p:extLst>
      <p:ext uri="{BB962C8B-B14F-4D97-AF65-F5344CB8AC3E}">
        <p14:creationId xmlns:p14="http://schemas.microsoft.com/office/powerpoint/2010/main" xmlns="" val="8070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6481" y="6356350"/>
            <a:ext cx="1996888" cy="365125"/>
          </a:xfrm>
          <a:prstGeom prst="rect">
            <a:avLst/>
          </a:prstGeom>
        </p:spPr>
        <p:txBody>
          <a:bodyPr/>
          <a:lstStyle/>
          <a:p>
            <a:fld id="{1A6F57BC-18D4-4261-A86D-75DEA9E9876A}" type="slidenum">
              <a:rPr lang="en-IN" smtClean="0"/>
              <a:pPr/>
              <a:t>8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3700216"/>
              </p:ext>
            </p:extLst>
          </p:nvPr>
        </p:nvGraphicFramePr>
        <p:xfrm>
          <a:off x="432263" y="735530"/>
          <a:ext cx="10848108" cy="580338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484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3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9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9.00 – 9.45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Registration of Participants 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/>
                        <a:t>10.00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/>
                        <a:t>PM comes</a:t>
                      </a:r>
                      <a:r>
                        <a:rPr lang="en-US" sz="1800" b="0" baseline="0" dirty="0"/>
                        <a:t> online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93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10.00- 10.02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Welcome of Hon’ble Prime Minister &amp; Participants </a:t>
                      </a:r>
                      <a:r>
                        <a:rPr lang="en-US" sz="1800" b="0" dirty="0"/>
                        <a:t>by </a:t>
                      </a:r>
                      <a:r>
                        <a:rPr lang="en-US" sz="1800" b="0" dirty="0" err="1"/>
                        <a:t>Shri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Shailesh</a:t>
                      </a:r>
                      <a:r>
                        <a:rPr lang="en-US" sz="1800" b="0" baseline="0" dirty="0"/>
                        <a:t> </a:t>
                      </a:r>
                      <a:r>
                        <a:rPr lang="en-US" sz="1800" b="0" dirty="0"/>
                        <a:t>K.</a:t>
                      </a:r>
                      <a:r>
                        <a:rPr lang="en-US" sz="1800" b="0" baseline="0" dirty="0"/>
                        <a:t> Singh</a:t>
                      </a:r>
                      <a:r>
                        <a:rPr lang="en-US" sz="1800" b="0" dirty="0"/>
                        <a:t>, Secretary,</a:t>
                      </a:r>
                      <a:r>
                        <a:rPr lang="en-US" sz="1800" b="0" baseline="0" dirty="0"/>
                        <a:t> Department of Rural Development</a:t>
                      </a:r>
                      <a:endParaRPr lang="en-US" sz="1800" b="0" i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/>
                        <a:t>10.02 –10.20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83" marR="49883" marT="34263" marB="3426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Address by </a:t>
                      </a:r>
                      <a:r>
                        <a:rPr lang="en-IN" sz="1800" b="0" dirty="0" err="1"/>
                        <a:t>Hon’ble</a:t>
                      </a:r>
                      <a:r>
                        <a:rPr lang="en-IN" sz="1800" b="0" dirty="0"/>
                        <a:t> Prime Minister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9883" marR="49883" marT="34263" marB="3426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10.20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83" marR="49883" marT="34263" marB="3426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/>
                        <a:t>PM</a:t>
                      </a:r>
                      <a:r>
                        <a:rPr lang="en-US" sz="1800" b="0" baseline="0" dirty="0"/>
                        <a:t> goes offline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9883" marR="49883" marT="34263" marB="34263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93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10.20 –10.45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 Presentation on Budget Implementation Strategies </a:t>
                      </a:r>
                      <a:r>
                        <a:rPr lang="en-US" sz="1800" b="0" dirty="0"/>
                        <a:t>by </a:t>
                      </a:r>
                      <a:r>
                        <a:rPr lang="en-US" sz="1800" b="0" dirty="0" err="1"/>
                        <a:t>Shri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Shailesh</a:t>
                      </a:r>
                      <a:r>
                        <a:rPr lang="en-US" sz="1800" b="0" baseline="0" dirty="0"/>
                        <a:t> </a:t>
                      </a:r>
                      <a:r>
                        <a:rPr lang="en-US" sz="1800" b="0" dirty="0"/>
                        <a:t>K.</a:t>
                      </a:r>
                      <a:r>
                        <a:rPr lang="en-US" sz="1800" b="0" baseline="0" dirty="0"/>
                        <a:t> Singh, Secretary, Department of Rural Development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10.45 – 11.00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Break 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9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11.00 – 14.00 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Breakout Sessions [6] 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14.00 – 15.00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Break 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24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1" dirty="0"/>
                        <a:t>15.00 – 16.30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b="0" dirty="0"/>
                        <a:t>Concluding Session:</a:t>
                      </a:r>
                    </a:p>
                    <a:p>
                      <a:pPr marL="92075" marR="0" indent="-9207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b="0" dirty="0"/>
                        <a:t>Presentation by Session Moderators </a:t>
                      </a:r>
                      <a:endParaRPr lang="en-US" sz="1800" b="0" dirty="0"/>
                    </a:p>
                    <a:p>
                      <a:pPr marL="92075" marR="0" indent="-9207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b="0" dirty="0"/>
                        <a:t>Moderator: </a:t>
                      </a:r>
                      <a:r>
                        <a:rPr lang="en-US" sz="1800" b="0" dirty="0" err="1"/>
                        <a:t>Shri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Shailesh</a:t>
                      </a:r>
                      <a:r>
                        <a:rPr lang="en-US" sz="1800" b="0" baseline="0" dirty="0"/>
                        <a:t> </a:t>
                      </a:r>
                      <a:r>
                        <a:rPr lang="en-US" sz="1800" b="0" dirty="0"/>
                        <a:t>K.</a:t>
                      </a:r>
                      <a:r>
                        <a:rPr lang="en-US" sz="1800" b="0" baseline="0" dirty="0"/>
                        <a:t> Singh</a:t>
                      </a:r>
                      <a:r>
                        <a:rPr lang="en-US" sz="1800" b="0" dirty="0"/>
                        <a:t>, Secretary,</a:t>
                      </a:r>
                      <a:r>
                        <a:rPr lang="en-US" sz="1800" b="0" baseline="0" dirty="0"/>
                        <a:t> Department of Rural Development</a:t>
                      </a:r>
                      <a:endParaRPr lang="en-IN" sz="1800" b="0" baseline="0" dirty="0"/>
                    </a:p>
                    <a:p>
                      <a:pPr marL="92075" marR="0" indent="-9207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b="0" dirty="0"/>
                        <a:t>Vote of thanks by Dr.</a:t>
                      </a:r>
                      <a:r>
                        <a:rPr lang="en-IN" sz="1800" b="0" baseline="0" dirty="0"/>
                        <a:t> </a:t>
                      </a:r>
                      <a:r>
                        <a:rPr lang="en-IN" sz="1800" b="0" baseline="0" dirty="0" err="1"/>
                        <a:t>Ashish</a:t>
                      </a:r>
                      <a:r>
                        <a:rPr lang="en-IN" sz="1800" b="0" baseline="0" dirty="0"/>
                        <a:t> Kumar </a:t>
                      </a:r>
                      <a:r>
                        <a:rPr lang="en-IN" sz="1800" b="0" baseline="0" dirty="0" err="1"/>
                        <a:t>Goel</a:t>
                      </a:r>
                      <a:r>
                        <a:rPr lang="en-IN" sz="1800" b="0" baseline="0" dirty="0"/>
                        <a:t>, Additional Secretary, Department of Rural Development</a:t>
                      </a:r>
                      <a:endParaRPr lang="en-US" sz="1800" b="0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7413" marR="37413" marT="523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15389" y="108065"/>
            <a:ext cx="10831484" cy="444902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/>
          <a:p>
            <a:pPr algn="ctr" defTabSz="806867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b="1" dirty="0">
                <a:solidFill>
                  <a:schemeClr val="accent1"/>
                </a:solidFill>
              </a:rPr>
              <a:t>Minute to Minute </a:t>
            </a:r>
            <a:r>
              <a:rPr lang="en-US" sz="4000" b="1" dirty="0" err="1">
                <a:solidFill>
                  <a:schemeClr val="accent1"/>
                </a:solidFill>
              </a:rPr>
              <a:t>Programme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14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8" y="67970"/>
            <a:ext cx="10498975" cy="470647"/>
          </a:xfrm>
        </p:spPr>
        <p:txBody>
          <a:bodyPr>
            <a:noAutofit/>
          </a:bodyPr>
          <a:lstStyle/>
          <a:p>
            <a:pPr algn="ctr" defTabSz="806867">
              <a:defRPr/>
            </a:pPr>
            <a:r>
              <a:rPr lang="en-IN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Themes and Ministries/Depts. Concerned </a:t>
            </a:r>
            <a:endParaRPr lang="en-US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9506425"/>
              </p:ext>
            </p:extLst>
          </p:nvPr>
        </p:nvGraphicFramePr>
        <p:xfrm>
          <a:off x="432262" y="597050"/>
          <a:ext cx="11254216" cy="636115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31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4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770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833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Themes and concerned Ministries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Moderators 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/>
                        <a:t>1.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 err="1"/>
                        <a:t>Aspirational</a:t>
                      </a:r>
                      <a:r>
                        <a:rPr lang="en-US" sz="1800" b="0" baseline="0" dirty="0"/>
                        <a:t> Block </a:t>
                      </a:r>
                      <a:r>
                        <a:rPr lang="en-US" sz="1800" b="0" baseline="0" dirty="0" err="1"/>
                        <a:t>Programme</a:t>
                      </a:r>
                      <a:endParaRPr lang="en-US" sz="1800" b="0" baseline="0" dirty="0"/>
                    </a:p>
                    <a:p>
                      <a:pPr marL="182563" marR="0" indent="-182563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/>
                        <a:t>NITI </a:t>
                      </a:r>
                      <a:r>
                        <a:rPr lang="en-US" sz="1800" b="0" dirty="0" err="1"/>
                        <a:t>Aayog</a:t>
                      </a:r>
                      <a:endParaRPr lang="en-US" sz="18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Moderator-  Ms. V.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Radha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, Additional Secretary, NITI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Aayog</a:t>
                      </a:r>
                      <a:endParaRPr lang="en-US" sz="1800" dirty="0">
                        <a:solidFill>
                          <a:schemeClr val="dk1"/>
                        </a:solidFill>
                      </a:endParaRP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Co-Moderator- Sh.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Anand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Shekhar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, Additional Mission Director , NITI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Aayog</a:t>
                      </a:r>
                      <a:endParaRPr lang="en-US" sz="18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25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/>
                        <a:t>2.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PM PVTG Development Mission</a:t>
                      </a:r>
                    </a:p>
                    <a:p>
                      <a:pPr marL="182563" marR="0" indent="-182563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/>
                        <a:t>Ministry of</a:t>
                      </a:r>
                      <a:r>
                        <a:rPr lang="en-US" sz="1800" b="0" baseline="0" dirty="0"/>
                        <a:t> Tribal Affairs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Moderator- Sh. Anil Kumar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Jha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, Secretary, </a:t>
                      </a:r>
                      <a:r>
                        <a:rPr lang="en-US" sz="1800" b="0" dirty="0"/>
                        <a:t>Ministry of</a:t>
                      </a:r>
                      <a:r>
                        <a:rPr lang="en-US" sz="1800" b="0" baseline="0" dirty="0"/>
                        <a:t> Tribal Affairs (</a:t>
                      </a:r>
                      <a:r>
                        <a:rPr lang="en-US" sz="1800" b="0" baseline="0" dirty="0" err="1"/>
                        <a:t>MoTA</a:t>
                      </a:r>
                      <a:r>
                        <a:rPr lang="en-US" sz="1800" b="0" baseline="0" dirty="0"/>
                        <a:t>)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63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1800" b="1" dirty="0"/>
                        <a:t>3.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1800" b="0" dirty="0"/>
                        <a:t>Teachers for </a:t>
                      </a:r>
                      <a:r>
                        <a:rPr lang="en-IN" sz="1800" b="0" dirty="0" err="1"/>
                        <a:t>Eklavya</a:t>
                      </a:r>
                      <a:r>
                        <a:rPr lang="en-IN" sz="1800" b="0" baseline="0" dirty="0"/>
                        <a:t> Model Residential Schools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800" b="0" dirty="0"/>
                        <a:t>Ministry of</a:t>
                      </a:r>
                      <a:r>
                        <a:rPr lang="en-US" sz="1800" b="0" baseline="0" dirty="0"/>
                        <a:t> Tribal Affairs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b="0" baseline="0" dirty="0"/>
                        <a:t>Ministry of Education</a:t>
                      </a:r>
                      <a:endParaRPr lang="en-US" sz="1800" b="0" baseline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Moderator-  Sh.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Asit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Gopal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, Commissioner, National Education Society for Tribal Students</a:t>
                      </a:r>
                      <a:endParaRPr lang="en-US" sz="1800" dirty="0">
                        <a:solidFill>
                          <a:schemeClr val="dk1"/>
                        </a:solidFill>
                      </a:endParaRP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Co-Moderator – Smt.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Nidhi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Chhibber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, Chairperson, CBSE</a:t>
                      </a:r>
                      <a:endParaRPr lang="en-US" sz="1800" b="0" baseline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63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1800" b="1" dirty="0"/>
                        <a:t>4.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N" sz="1800" b="0" dirty="0"/>
                        <a:t>PM</a:t>
                      </a:r>
                      <a:r>
                        <a:rPr lang="en-IN" sz="1800" b="0" baseline="0" dirty="0"/>
                        <a:t> </a:t>
                      </a:r>
                      <a:r>
                        <a:rPr lang="en-IN" sz="1800" b="0" baseline="0" dirty="0" err="1"/>
                        <a:t>Awaas</a:t>
                      </a:r>
                      <a:r>
                        <a:rPr lang="en-IN" sz="1800" b="0" baseline="0" dirty="0"/>
                        <a:t> </a:t>
                      </a:r>
                      <a:r>
                        <a:rPr lang="en-IN" sz="1800" b="0" baseline="0" dirty="0" err="1"/>
                        <a:t>Yojana</a:t>
                      </a:r>
                      <a:endParaRPr lang="en-IN" sz="1800" b="0" baseline="0" dirty="0"/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800" b="0" dirty="0"/>
                        <a:t>Ministry of Rural Development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800" b="0" dirty="0"/>
                        <a:t>Ministry</a:t>
                      </a:r>
                      <a:r>
                        <a:rPr lang="en-US" sz="1800" b="0" baseline="0" dirty="0"/>
                        <a:t> of Housing and Urban Affairs</a:t>
                      </a:r>
                      <a:endParaRPr lang="en-US" sz="18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Moderator- Sh.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Shailesh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 Kumar Singh, Secretary, Department</a:t>
                      </a:r>
                      <a:r>
                        <a:rPr lang="en-US" sz="1800" b="0" dirty="0"/>
                        <a:t> of Rural Development</a:t>
                      </a:r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96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5.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dirty="0"/>
                        <a:t>Support for poor prisoners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800" b="0" dirty="0"/>
                        <a:t>Ministry of Social Justice &amp; Empowerment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IN" sz="1800" b="0" dirty="0"/>
                        <a:t>Department</a:t>
                      </a:r>
                      <a:r>
                        <a:rPr lang="en-IN" sz="1800" b="0" baseline="0" dirty="0"/>
                        <a:t> of Justice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IN" sz="1800" b="0" baseline="0" dirty="0"/>
                        <a:t>Ministry of Home Affairs </a:t>
                      </a:r>
                      <a:endParaRPr lang="en-US" sz="1800" b="0" dirty="0"/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Moderator- Ms.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Anjali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Bhawra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, Secretary, </a:t>
                      </a:r>
                      <a:r>
                        <a:rPr lang="en-US" sz="1800" b="0" dirty="0"/>
                        <a:t>Ministry of Social Justice &amp; Empowerment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8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42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6. 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dirty="0"/>
                        <a:t>Sickle</a:t>
                      </a:r>
                      <a:r>
                        <a:rPr lang="en-IN" sz="1800" b="0" baseline="0" dirty="0"/>
                        <a:t> Cell Anaemia Mission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800" b="0" dirty="0"/>
                        <a:t>Ministry of Health and Family Welfare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/>
                        <a:t>Ministry of</a:t>
                      </a:r>
                      <a:r>
                        <a:rPr lang="en-US" sz="1800" b="0" baseline="0" dirty="0"/>
                        <a:t> Tribal Affairs</a:t>
                      </a:r>
                    </a:p>
                  </a:txBody>
                  <a:tcPr marL="66563" marR="66563"/>
                </a:tc>
                <a:tc>
                  <a:txBody>
                    <a:bodyPr/>
                    <a:lstStyle/>
                    <a:p>
                      <a:pPr marL="182563" indent="-182563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Moderator- Ms. </a:t>
                      </a:r>
                      <a:r>
                        <a:rPr lang="en-GB" sz="1800" dirty="0" err="1">
                          <a:solidFill>
                            <a:schemeClr val="dk1"/>
                          </a:solidFill>
                        </a:rPr>
                        <a:t>Roli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 Singh, Additional Secretary , M/o HFW</a:t>
                      </a:r>
                      <a:endParaRPr lang="en-US" sz="1800" dirty="0">
                        <a:solidFill>
                          <a:schemeClr val="dk1"/>
                        </a:solidFill>
                      </a:endParaRP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Co-Moderator- Ms. R. Jaya , Additional Secretary, M/o TA</a:t>
                      </a:r>
                      <a:endParaRPr lang="en-US" sz="1800" b="0" dirty="0"/>
                    </a:p>
                  </a:txBody>
                  <a:tcPr marL="66563" marR="66563"/>
                </a:tc>
                <a:extLst>
                  <a:ext uri="{0D108BD9-81ED-4DB2-BD59-A6C34878D82A}">
                    <a16:rowId xmlns:a16="http://schemas.microsoft.com/office/drawing/2014/main" xmlns="" val="332755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451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1283</Words>
  <Application>Microsoft Office PowerPoint</Application>
  <PresentationFormat>Custom</PresentationFormat>
  <Paragraphs>250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Post-Budget Webinars</vt:lpstr>
      <vt:lpstr>Thrust and Themes of Budget 2023-24</vt:lpstr>
      <vt:lpstr>Slide 3</vt:lpstr>
      <vt:lpstr>Action Points – Meeting chaired by Principal Secretary to PM on 13th February 2023</vt:lpstr>
      <vt:lpstr>   Guidance from Hon’ble PM</vt:lpstr>
      <vt:lpstr>Schedule of the Webinars</vt:lpstr>
      <vt:lpstr>Slide 7</vt:lpstr>
      <vt:lpstr>Slide 8</vt:lpstr>
      <vt:lpstr>Themes and Ministries/Depts. Concerned </vt:lpstr>
      <vt:lpstr>Themes and Sub-themes</vt:lpstr>
      <vt:lpstr>Themes and Sub-themes</vt:lpstr>
      <vt:lpstr>Themes and Sub-themes</vt:lpstr>
      <vt:lpstr>Tentative number of participants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Webinars</dc:title>
  <dc:creator>NIC</dc:creator>
  <cp:lastModifiedBy>HP</cp:lastModifiedBy>
  <cp:revision>129</cp:revision>
  <dcterms:created xsi:type="dcterms:W3CDTF">2023-02-03T12:59:30Z</dcterms:created>
  <dcterms:modified xsi:type="dcterms:W3CDTF">2023-02-24T07:35:23Z</dcterms:modified>
</cp:coreProperties>
</file>